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7"/>
  </p:notesMasterIdLst>
  <p:sldIdLst>
    <p:sldId id="285" r:id="rId2"/>
    <p:sldId id="319" r:id="rId3"/>
    <p:sldId id="360" r:id="rId4"/>
    <p:sldId id="361" r:id="rId5"/>
    <p:sldId id="362" r:id="rId6"/>
    <p:sldId id="363" r:id="rId7"/>
    <p:sldId id="334" r:id="rId8"/>
    <p:sldId id="364" r:id="rId9"/>
    <p:sldId id="365" r:id="rId10"/>
    <p:sldId id="385" r:id="rId11"/>
    <p:sldId id="383" r:id="rId12"/>
    <p:sldId id="387" r:id="rId13"/>
    <p:sldId id="388" r:id="rId14"/>
    <p:sldId id="368" r:id="rId15"/>
    <p:sldId id="367" r:id="rId16"/>
    <p:sldId id="379" r:id="rId17"/>
    <p:sldId id="389" r:id="rId18"/>
    <p:sldId id="369" r:id="rId19"/>
    <p:sldId id="373" r:id="rId20"/>
    <p:sldId id="370" r:id="rId21"/>
    <p:sldId id="376" r:id="rId22"/>
    <p:sldId id="390" r:id="rId23"/>
    <p:sldId id="371" r:id="rId24"/>
    <p:sldId id="372" r:id="rId25"/>
    <p:sldId id="393" r:id="rId26"/>
    <p:sldId id="392" r:id="rId27"/>
    <p:sldId id="391" r:id="rId28"/>
    <p:sldId id="382" r:id="rId29"/>
    <p:sldId id="377" r:id="rId30"/>
    <p:sldId id="378" r:id="rId31"/>
    <p:sldId id="381" r:id="rId32"/>
    <p:sldId id="394" r:id="rId33"/>
    <p:sldId id="395" r:id="rId34"/>
    <p:sldId id="326" r:id="rId35"/>
    <p:sldId id="327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sans titre" id="{224C39FD-E138-4A58-B67C-C7FD14866368}">
          <p14:sldIdLst>
            <p14:sldId id="285"/>
            <p14:sldId id="319"/>
            <p14:sldId id="360"/>
            <p14:sldId id="361"/>
            <p14:sldId id="362"/>
            <p14:sldId id="363"/>
            <p14:sldId id="334"/>
            <p14:sldId id="364"/>
            <p14:sldId id="365"/>
            <p14:sldId id="385"/>
            <p14:sldId id="383"/>
            <p14:sldId id="387"/>
            <p14:sldId id="388"/>
            <p14:sldId id="368"/>
            <p14:sldId id="367"/>
            <p14:sldId id="379"/>
            <p14:sldId id="389"/>
            <p14:sldId id="369"/>
            <p14:sldId id="373"/>
            <p14:sldId id="370"/>
            <p14:sldId id="376"/>
            <p14:sldId id="390"/>
            <p14:sldId id="371"/>
            <p14:sldId id="372"/>
            <p14:sldId id="393"/>
            <p14:sldId id="392"/>
            <p14:sldId id="391"/>
            <p14:sldId id="382"/>
            <p14:sldId id="377"/>
            <p14:sldId id="378"/>
            <p14:sldId id="381"/>
            <p14:sldId id="394"/>
            <p14:sldId id="395"/>
            <p14:sldId id="326"/>
            <p14:sldId id="32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dier Darimont" initials="DD" lastIdx="3" clrIdx="0"/>
  <p:cmAuthor id="1" name="Raphael CAPART" initials="RC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6992" autoAdjust="0"/>
  </p:normalViewPr>
  <p:slideViewPr>
    <p:cSldViewPr>
      <p:cViewPr>
        <p:scale>
          <a:sx n="80" d="100"/>
          <a:sy n="80" d="100"/>
        </p:scale>
        <p:origin x="-1469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19:23.290" idx="1">
    <p:pos x="3017" y="1521"/>
    <p:text>éclairage repris 2 fois sur le slide?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26:02.092" idx="4">
    <p:pos x="660" y="2584"/>
    <p:text>augmenter la témpérature de consigne? =&gt; mais c'est plutôt une recommandation générale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30:12.221" idx="5">
    <p:pos x="406" y="3556"/>
    <p:text>tu ne parle pas d'échangeur?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54:17.496" idx="6">
    <p:pos x="339" y="2165"/>
    <p:text>mettre des graphes équivalent pour des température d'évaporation ne seraient pas plus parlant? =&gt; on peut moins facilement jouer sur la température de condensation que sur celle d'évaporation me semble-t-il?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56:34.060" idx="7">
    <p:pos x="1139" y="3900"/>
    <p:text>Je ne savais pas que l'écart pouvait être aussi important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2T10:56:57.779" idx="8">
    <p:pos x="2867" y="1095"/>
    <p:text>ce n'est pas une obligation?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7F40C-0058-4B2C-A796-BAAAC54515BE}" type="datetimeFigureOut">
              <a:rPr lang="fr-BE" smtClean="0"/>
              <a:t>12/04/2016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FBB69-815B-475B-8C34-C616CADD2E2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243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BB69-815B-475B-8C34-C616CADD2E28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2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27678-677F-4FD1-BCB7-100D19189FB8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14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1C2E-5777-4002-B403-74E8DB2D25E8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582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F1F6A-790F-4585-83E0-BFE8105A8736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87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81FA-A000-4D58-9893-729BAC7A91B1}" type="datetime1">
              <a:rPr lang="fr-BE" smtClean="0"/>
              <a:t>12/04/2016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891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D3CE-BAD1-40EF-B753-E2336841D2ED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695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8F20A-2DB5-4F7C-B1F1-DD0C1CF53528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4908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0F3BE-59D2-4553-B819-67C9F3F233B7}" type="datetime1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931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2A7D-B5F5-49C2-8C7E-EFF2CAC07335}" type="datetime1">
              <a:rPr lang="fr-BE" smtClean="0"/>
              <a:t>12/04/2016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56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BB0F-F44F-4159-9B4A-D00922ABBCCA}" type="datetime1">
              <a:rPr lang="fr-BE" smtClean="0"/>
              <a:t>12/04/2016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35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2C46-C56C-43EC-A9B0-9765FD9F6722}" type="datetime1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03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9E3C-5B3B-4DD9-A44C-985C90A75BE2}" type="datetime1">
              <a:rPr lang="fr-BE" smtClean="0"/>
              <a:t>12/04/2016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F1E3-E1E0-4B2C-9B41-C60C06B448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874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229F-9EB0-4B0C-BCC8-D526D30223DD}" type="datetime1">
              <a:rPr lang="fr-BE" smtClean="0"/>
              <a:t>12/04/2016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cap="none" spc="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372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2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3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6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plus-lesite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4036" y="1772816"/>
            <a:ext cx="8568952" cy="2362200"/>
          </a:xfrm>
          <a:noFill/>
          <a:ln w="76200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endParaRPr lang="fr-FR" altLang="fr-FR" sz="1600" b="1" dirty="0"/>
          </a:p>
          <a:p>
            <a:r>
              <a:rPr lang="fr-FR" altLang="fr-FR" sz="3600" b="1" dirty="0" smtClean="0"/>
              <a:t>Climatisation-URE : sous-module 2</a:t>
            </a:r>
          </a:p>
          <a:p>
            <a:endParaRPr lang="fr-FR" altLang="fr-FR" sz="3600" b="1" dirty="0" smtClean="0"/>
          </a:p>
          <a:p>
            <a:r>
              <a:rPr lang="fr-FR" altLang="fr-FR" sz="3600" b="1" dirty="0" smtClean="0"/>
              <a:t>L’URE au niveau de la climatisation des bâtiments administratifs existants </a:t>
            </a:r>
            <a:endParaRPr lang="fr-FR" altLang="fr-FR" sz="3600" b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6200" y="5257800"/>
            <a:ext cx="906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fr-BE" altLang="fr-FR" sz="1800" b="1" i="1" dirty="0" smtClean="0"/>
              <a:t>Didier DARIMONT (ICEDD)</a:t>
            </a:r>
            <a:endParaRPr lang="fr-FR" altLang="fr-FR" sz="1800" i="1" dirty="0"/>
          </a:p>
        </p:txBody>
      </p:sp>
    </p:spTree>
    <p:extLst>
      <p:ext uri="{BB962C8B-B14F-4D97-AF65-F5344CB8AC3E}">
        <p14:creationId xmlns:p14="http://schemas.microsoft.com/office/powerpoint/2010/main" val="18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 Limiter les besoins &gt; stratégie de refroidissement naturel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1" y="1164754"/>
            <a:ext cx="8896399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BE" sz="2000" b="1" dirty="0" smtClean="0"/>
              <a:t>Si </a:t>
            </a:r>
            <a:r>
              <a:rPr lang="fr-BE" sz="2000" b="1" dirty="0"/>
              <a:t>l’essentiel de la demande énergétique de froid se produit pour une T° extérieure &lt; 24°C,... le bâtiment doit pouvoir s’auto-refroidir</a:t>
            </a:r>
            <a:r>
              <a:rPr lang="fr-FR" sz="2000" b="1" dirty="0" smtClean="0"/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Free </a:t>
            </a:r>
            <a:r>
              <a:rPr lang="fr-BE" sz="1600" dirty="0" err="1" smtClean="0"/>
              <a:t>cooling</a:t>
            </a:r>
            <a:r>
              <a:rPr lang="fr-BE" sz="1600" dirty="0" smtClean="0"/>
              <a:t> naturel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err="1" smtClean="0"/>
              <a:t>Slab</a:t>
            </a:r>
            <a:r>
              <a:rPr lang="fr-BE" sz="1600" dirty="0" smtClean="0"/>
              <a:t> </a:t>
            </a:r>
            <a:r>
              <a:rPr lang="fr-BE" sz="1600" dirty="0" err="1" smtClean="0"/>
              <a:t>cooling</a:t>
            </a:r>
            <a:r>
              <a:rPr lang="fr-BE" sz="1600" dirty="0" smtClean="0"/>
              <a:t> sur l’air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Free </a:t>
            </a:r>
            <a:r>
              <a:rPr lang="fr-BE" sz="1600" dirty="0" err="1" smtClean="0"/>
              <a:t>cooling</a:t>
            </a:r>
            <a:r>
              <a:rPr lang="fr-BE" sz="1600" dirty="0" smtClean="0"/>
              <a:t> mécanique</a:t>
            </a: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0" name="Picture 2" descr="conception_nouvelle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342" y="2204864"/>
            <a:ext cx="1446435" cy="1300576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268418" y="2433638"/>
            <a:ext cx="17764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40" rIns="4443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Refroidissement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direct.</a:t>
            </a:r>
            <a:r>
              <a:rPr lang="fr-FR" altLang="fr-FR" sz="1800" i="1" dirty="0"/>
              <a:t> </a:t>
            </a:r>
          </a:p>
        </p:txBody>
      </p:sp>
      <p:pic>
        <p:nvPicPr>
          <p:cNvPr id="12" name="Picture 6" descr="Schema plafond fro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 bwMode="auto">
          <a:xfrm>
            <a:off x="5663332" y="3587180"/>
            <a:ext cx="1605086" cy="105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7367588" y="3717032"/>
            <a:ext cx="17764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40" rIns="4443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Refroidissement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indirect.</a:t>
            </a:r>
            <a:r>
              <a:rPr lang="fr-FR" altLang="fr-FR" sz="1800" i="1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43625" y="5715000"/>
            <a:ext cx="285750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13" name="Picture 2" descr="http://sites.uclouvain.be/energie-plus/local/fileadmin/resources/04_technique/06_climatisation/images/Schema_clim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12" y="4746019"/>
            <a:ext cx="2425726" cy="208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0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 Limiter les besoins &gt; Alternatives à la clim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17812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Free </a:t>
            </a:r>
            <a:r>
              <a:rPr lang="fr-FR" sz="2000" b="1" dirty="0" err="1" smtClean="0"/>
              <a:t>cooling</a:t>
            </a:r>
            <a:r>
              <a:rPr lang="fr-FR" sz="2000" b="1" dirty="0" smtClean="0"/>
              <a:t> naturel unilatéral: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/>
              <a:t>Un ratio minimum de 4% d’ouverture par rapport à la surface au sol </a:t>
            </a:r>
            <a:r>
              <a:rPr lang="fr-BE" sz="1600" dirty="0" smtClean="0"/>
              <a:t>est nécessaire</a:t>
            </a: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9" name="Picture 2" descr="Ventilation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6"/>
          <a:stretch/>
        </p:blipFill>
        <p:spPr bwMode="auto">
          <a:xfrm>
            <a:off x="611560" y="3160972"/>
            <a:ext cx="5715000" cy="31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97" y="4118104"/>
            <a:ext cx="1727477" cy="23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OstdammerPlatzDoubFe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15" y="1340768"/>
            <a:ext cx="172771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5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 Limiter les besoins &gt; Alternatives à la clim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17812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Free </a:t>
            </a:r>
            <a:r>
              <a:rPr lang="fr-FR" sz="2000" b="1" dirty="0" err="1" smtClean="0"/>
              <a:t>cooling</a:t>
            </a:r>
            <a:r>
              <a:rPr lang="fr-FR" sz="2000" b="1" dirty="0" smtClean="0"/>
              <a:t> naturel transversal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Cette fois, c’est le vent qui est le moteur. Un ratio de 2% d’ouverture par rapport à la surface au sol </a:t>
            </a:r>
            <a:r>
              <a:rPr lang="fr-BE" sz="1600" dirty="0" smtClean="0"/>
              <a:t>suffit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L’orientation des façades a nécessairement une influence</a:t>
            </a:r>
            <a:endParaRPr lang="fr-FR" sz="1600" dirty="0"/>
          </a:p>
        </p:txBody>
      </p:sp>
      <p:pic>
        <p:nvPicPr>
          <p:cNvPr id="12" name="Picture 2" descr="Ventilation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/>
          <a:stretch/>
        </p:blipFill>
        <p:spPr bwMode="auto">
          <a:xfrm>
            <a:off x="586086" y="2996952"/>
            <a:ext cx="57150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694" y="1164754"/>
            <a:ext cx="1980000" cy="255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9" r="2083"/>
          <a:stretch>
            <a:fillRect/>
          </a:stretch>
        </p:blipFill>
        <p:spPr bwMode="auto">
          <a:xfrm>
            <a:off x="6945694" y="3996472"/>
            <a:ext cx="1980000" cy="242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862441" y="6421486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CSTC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0290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 Limiter les besoins &gt; Alternatives à la clim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8816056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Free </a:t>
            </a:r>
            <a:r>
              <a:rPr lang="fr-FR" sz="2000" b="1" dirty="0" err="1" smtClean="0"/>
              <a:t>cooling</a:t>
            </a:r>
            <a:r>
              <a:rPr lang="fr-FR" sz="2000" b="1" dirty="0" smtClean="0"/>
              <a:t> naturel transversal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Le taux de </a:t>
            </a:r>
            <a:r>
              <a:rPr lang="fr-BE" sz="1600" dirty="0" err="1" smtClean="0"/>
              <a:t>renouvelement</a:t>
            </a:r>
            <a:r>
              <a:rPr lang="fr-BE" sz="1600" dirty="0" smtClean="0"/>
              <a:t> d’air frais peut être suffisant pour assurer le free </a:t>
            </a:r>
            <a:r>
              <a:rPr lang="fr-BE" sz="1600" dirty="0" err="1" smtClean="0"/>
              <a:t>cooling</a:t>
            </a: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L’investissement est malgré tout non négligeable mais peut être « </a:t>
            </a:r>
            <a:r>
              <a:rPr lang="fr-BE" sz="1600" dirty="0" err="1" smtClean="0"/>
              <a:t>phasé</a:t>
            </a:r>
            <a:r>
              <a:rPr lang="fr-BE" sz="1600" dirty="0" smtClean="0"/>
              <a:t> » en rénovation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255608" y="6423025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CSTC</a:t>
            </a:r>
            <a:endParaRPr lang="fr-BE" sz="11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568017" cy="37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Repérer l’origine de la surchauffe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Limiter les besoins 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Améliorer les équipements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Améliorer l’installation frigorifique associée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9421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-6896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les climatiseurs à détente directe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33127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Les climatiseurs individuels, les « </a:t>
            </a:r>
            <a:r>
              <a:rPr lang="fr-FR" sz="2000" b="1" dirty="0" err="1" smtClean="0"/>
              <a:t>rooftop</a:t>
            </a:r>
            <a:r>
              <a:rPr lang="fr-FR" sz="2000" b="1" dirty="0" smtClean="0"/>
              <a:t> »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Dans certains cas c’est possible de remonter la consigne de température d’évaporation.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Bien positionner la sonde de régulation loin des apports internes ou externes, directs ou indirects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Éviter d’exposer le condenseur aux apports solaires directs de manière à réduire les températures de condensation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0" name="Picture 2" descr="Schema_clim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31462"/>
          <a:stretch/>
        </p:blipFill>
        <p:spPr bwMode="auto">
          <a:xfrm>
            <a:off x="6259183" y="2060848"/>
            <a:ext cx="2874101" cy="189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evaporateurbureau5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14" y="4411532"/>
            <a:ext cx="2795012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ondenseurext61-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80" y="4411532"/>
            <a:ext cx="2963348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ites.uclouvain.be/energie-plus/local/fileadmin/resources/04_technique/06_climatisation/images/Schema_cli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38" y="1196752"/>
            <a:ext cx="40195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« tout air » à débit constant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1" y="1164754"/>
            <a:ext cx="4796507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Gérer le taux d’air neuf  et profiter de la fraicheur nocturne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Travailler sur les consignes de température (loi d’eau si possible)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Régler le registre d’air neuf en fonction de l’occupation réelle (sonde CO2 sur la reprise)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En période de canicule, réduire le taux d’air neuf en fonction de l’occupation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En période nocturne d’été, favoriser le free </a:t>
            </a:r>
            <a:r>
              <a:rPr lang="fr-BE" sz="1600" dirty="0" err="1" smtClean="0">
                <a:sym typeface="Wingdings" panose="05000000000000000000" pitchFamily="2" charset="2"/>
              </a:rPr>
              <a:t>cooling</a:t>
            </a:r>
            <a:r>
              <a:rPr lang="fr-BE" sz="1600" dirty="0" smtClean="0">
                <a:sym typeface="Wingdings" panose="05000000000000000000" pitchFamily="2" charset="2"/>
              </a:rPr>
              <a:t> mécanique si le free </a:t>
            </a:r>
            <a:r>
              <a:rPr lang="fr-BE" sz="1600" dirty="0" err="1" smtClean="0">
                <a:sym typeface="Wingdings" panose="05000000000000000000" pitchFamily="2" charset="2"/>
              </a:rPr>
              <a:t>cooling</a:t>
            </a:r>
            <a:r>
              <a:rPr lang="fr-BE" sz="1600" dirty="0" smtClean="0">
                <a:sym typeface="Wingdings" panose="05000000000000000000" pitchFamily="2" charset="2"/>
              </a:rPr>
              <a:t> naturel n’est pas </a:t>
            </a:r>
            <a:r>
              <a:rPr lang="fr-BE" sz="1600" dirty="0" smtClean="0">
                <a:sym typeface="Wingdings" panose="05000000000000000000" pitchFamily="2" charset="2"/>
              </a:rPr>
              <a:t>envisageable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En période estivale, si présence d’un échangeur, le </a:t>
            </a:r>
            <a:r>
              <a:rPr lang="fr-BE" sz="1600" dirty="0" err="1" smtClean="0">
                <a:sym typeface="Wingdings" panose="05000000000000000000" pitchFamily="2" charset="2"/>
              </a:rPr>
              <a:t>by-passer</a:t>
            </a:r>
            <a:r>
              <a:rPr lang="fr-BE" sz="1600" dirty="0" smtClean="0">
                <a:sym typeface="Wingdings" panose="05000000000000000000" pitchFamily="2" charset="2"/>
              </a:rPr>
              <a:t> dans certaines conditions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768252" y="1340768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1026" name="Picture 2" descr="G:\DISSEM\DAA - FAC URE TERT 2015\DATA\2.1a Pré check\2015-2 centre culturel Bertrix\Photos\Reduit\SAM_18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97" y="4797152"/>
            <a:ext cx="1922655" cy="14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03370" y="6292220"/>
            <a:ext cx="13445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Sonde CO2 dans la gaine de reprise</a:t>
            </a:r>
            <a:endParaRPr lang="fr-BE" sz="1100" dirty="0"/>
          </a:p>
        </p:txBody>
      </p:sp>
      <p:pic>
        <p:nvPicPr>
          <p:cNvPr id="1027" name="Picture 3" descr="G:\DISSEM\DAA - FAC URE TERT 2015\DATA\2.1a Pré check\2015-2 centre culturel Bertrix\Photos\Reduit\SAM_18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8186" y="4968591"/>
            <a:ext cx="1999026" cy="14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25894" y="6161415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Registres motorisés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42005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« tout air » à débit constant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1" y="1164754"/>
            <a:ext cx="8684821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Limiter l’énergie de déshumidification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Réguler la batterie froide en fonction de la </a:t>
            </a:r>
            <a:r>
              <a:rPr lang="fr-BE" sz="1600" dirty="0"/>
              <a:t>température </a:t>
            </a:r>
            <a:r>
              <a:rPr lang="fr-BE" sz="1600" dirty="0" smtClean="0"/>
              <a:t>ambiante uniquement et non pour la déshumidification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/>
              <a:t>dans les cas où une déshumidification s'impose (les locaux climatisés par plafonds froids ou poutres froides, et les salles où le maintien de conditions d'ambiance strictes est nécessaire</a:t>
            </a:r>
            <a:r>
              <a:rPr lang="fr-BE" sz="1600" dirty="0" smtClean="0"/>
              <a:t>), il faudra travailler aussi sur le taux d’humidité</a:t>
            </a: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1" name="Picture 7" descr="Regul_point_rosee6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98279"/>
            <a:ext cx="5903913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« tout air » à débit constant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4767931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Gérer les plages de température et de débit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En mis saison, élargir la plage dite « zone mort » entre le chauffage et le refroidissement </a:t>
            </a:r>
            <a:r>
              <a:rPr lang="fr-BE" sz="1600" dirty="0" smtClean="0">
                <a:sym typeface="Wingdings" panose="05000000000000000000" pitchFamily="2" charset="2"/>
              </a:rPr>
              <a:t> éviter la destruction d’énergie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Augmenter la consigne de température de refroidissement  retarder le démarrage de la climatisation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>
                <a:sym typeface="Wingdings" panose="05000000000000000000" pitchFamily="2" charset="2"/>
              </a:rPr>
              <a:t>N’envisager l’humidification que quand c’est vraiment nécessaire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63" y="1916831"/>
            <a:ext cx="40481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619900" y="4077072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1649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« tout air » à débit variable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451881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Gérer les débits des salles de réunion par exemple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Sur base des températures </a:t>
            </a:r>
            <a:r>
              <a:rPr lang="fr-BE" sz="1600" dirty="0" smtClean="0">
                <a:sym typeface="Wingdings" panose="05000000000000000000" pitchFamily="2" charset="2"/>
              </a:rPr>
              <a:t> élargissement de la plage morte de température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Réduire les débits d’air neuf  en fonction de l’occupation réelle des locaux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Éviter la destruction d’énergie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19900" y="1164754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9" name="Picture 2" descr="M:\Commun\Dossiers\11176-EFH\3_Etudes\Dossier Chantier\Photos Visites chantier\Photos 2013 08 29\IMG_0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20608"/>
            <a:ext cx="1593413" cy="2133336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024004" y="6413842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</a:t>
            </a:r>
            <a:r>
              <a:rPr lang="fr-BE" sz="1100" dirty="0" err="1" smtClean="0"/>
              <a:t>MATRIciel</a:t>
            </a:r>
            <a:endParaRPr lang="fr-BE" sz="1100" dirty="0"/>
          </a:p>
        </p:txBody>
      </p:sp>
      <p:pic>
        <p:nvPicPr>
          <p:cNvPr id="3074" name="Picture 2" descr="http://sites.uclouvain.be/energie-plus/local/fileadmin/resources/04_technique/06_climatisation/images/Monovav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484784"/>
            <a:ext cx="44767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2627784" y="2348880"/>
            <a:ext cx="4536504" cy="208823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sites.uclouvain.be/energie-plus/local/fileadmin/resources/04_technique/06_climatisation/images/Monovav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293" y="4797152"/>
            <a:ext cx="1905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tes.uclouvain.be/energie-plus/local/fileadmin/resources/04_technique/06_climatisation/images/Monovav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806677"/>
            <a:ext cx="1905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Repérer l’origine de la surchauffe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Limiter les </a:t>
            </a: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besoins 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Améliorer les équipements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Améliorer l’installation frigorifique associée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796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air-eau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1" y="1412776"/>
            <a:ext cx="4740172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Ventilo-convecteur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Eviter de trop chauffer l’air hygiénique pour éviter la destruction d’énergie (t° de confort minimum de 16°C)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Température d’eau glacée la plus élevée possible (de l’ordre de 12-16°C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Élargir au maximum la plage morte des températures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24328" y="6402462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03" y="3300709"/>
            <a:ext cx="4210435" cy="29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125934"/>
            <a:ext cx="3613829" cy="2132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7591404" y="3169904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ICEDD</a:t>
            </a:r>
            <a:endParaRPr lang="fr-BE" sz="1100" dirty="0"/>
          </a:p>
        </p:txBody>
      </p:sp>
      <p:pic>
        <p:nvPicPr>
          <p:cNvPr id="4101" name="Picture 5" descr="Image associ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7903"/>
            <a:ext cx="21526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3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climatisation air-eau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5768425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Plafond froid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/>
              <a:t>En </a:t>
            </a:r>
            <a:r>
              <a:rPr lang="fr-BE" sz="1600" dirty="0" err="1"/>
              <a:t>mi-saison</a:t>
            </a:r>
            <a:r>
              <a:rPr lang="fr-BE" sz="1600" dirty="0"/>
              <a:t>, les plafonds froids peuvent travailler à haute température d’eau </a:t>
            </a:r>
            <a:r>
              <a:rPr lang="fr-BE" sz="1600" dirty="0" smtClean="0"/>
              <a:t>(</a:t>
            </a:r>
            <a:r>
              <a:rPr lang="fr-BE" sz="1600" dirty="0"/>
              <a:t>entrée à 17°C et sortie à 19°C</a:t>
            </a:r>
            <a:r>
              <a:rPr lang="fr-BE" sz="16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>
                <a:sym typeface="Wingdings" panose="05000000000000000000" pitchFamily="2" charset="2"/>
              </a:rPr>
              <a:t>D'accord, la puissance de refroidissement sera plus faible que si </a:t>
            </a:r>
            <a:r>
              <a:rPr lang="fr-BE" sz="1600" dirty="0" err="1">
                <a:sym typeface="Wingdings" panose="05000000000000000000" pitchFamily="2" charset="2"/>
              </a:rPr>
              <a:t>T°eau</a:t>
            </a:r>
            <a:r>
              <a:rPr lang="fr-BE" sz="1600" dirty="0">
                <a:sym typeface="Wingdings" panose="05000000000000000000" pitchFamily="2" charset="2"/>
              </a:rPr>
              <a:t> classique de 15-17</a:t>
            </a:r>
            <a:r>
              <a:rPr lang="fr-BE" sz="1600" dirty="0" smtClean="0">
                <a:sym typeface="Wingdings" panose="05000000000000000000" pitchFamily="2" charset="2"/>
              </a:rPr>
              <a:t>°… Mais </a:t>
            </a:r>
            <a:r>
              <a:rPr lang="fr-BE" sz="1600" dirty="0">
                <a:sym typeface="Wingdings" panose="05000000000000000000" pitchFamily="2" charset="2"/>
              </a:rPr>
              <a:t>en </a:t>
            </a:r>
            <a:r>
              <a:rPr lang="fr-BE" sz="1600" dirty="0" err="1">
                <a:sym typeface="Wingdings" panose="05000000000000000000" pitchFamily="2" charset="2"/>
              </a:rPr>
              <a:t>mi-saison</a:t>
            </a:r>
            <a:r>
              <a:rPr lang="fr-BE" sz="1600" dirty="0">
                <a:sym typeface="Wingdings" panose="05000000000000000000" pitchFamily="2" charset="2"/>
              </a:rPr>
              <a:t>, les besoins sont plus faibles</a:t>
            </a:r>
            <a:r>
              <a:rPr lang="fr-BE" sz="1600" dirty="0" smtClean="0">
                <a:sym typeface="Wingdings" panose="05000000000000000000" pitchFamily="2" charset="2"/>
              </a:rPr>
              <a:t>…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>
                <a:sym typeface="Wingdings" panose="05000000000000000000" pitchFamily="2" charset="2"/>
              </a:rPr>
              <a:t>1er gain : moins devoir déshumidifier l’air ambiant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2ème </a:t>
            </a:r>
            <a:r>
              <a:rPr lang="fr-BE" sz="1600" dirty="0">
                <a:sym typeface="Wingdings" panose="05000000000000000000" pitchFamily="2" charset="2"/>
              </a:rPr>
              <a:t>gain : la T° de l’air extérieur est faible, surtout la nuit, ce qui permet un refroidissement naturel de l’eau dans un </a:t>
            </a:r>
            <a:r>
              <a:rPr lang="fr-BE" sz="1600" dirty="0" err="1">
                <a:sym typeface="Wingdings" panose="05000000000000000000" pitchFamily="2" charset="2"/>
              </a:rPr>
              <a:t>aérorefroidisseur</a:t>
            </a:r>
            <a:r>
              <a:rPr lang="fr-BE" sz="1600" dirty="0">
                <a:sym typeface="Wingdings" panose="05000000000000000000" pitchFamily="2" charset="2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09245" y="6547175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11" name="Picture 6" descr="Plaffroiddistr34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68" y="1268760"/>
            <a:ext cx="2340000" cy="142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lafondfroidpuiss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8209" y="2924944"/>
            <a:ext cx="2628000" cy="2082739"/>
          </a:xfrm>
          <a:prstGeom prst="rect">
            <a:avLst/>
          </a:prstGeom>
        </p:spPr>
      </p:pic>
      <p:pic>
        <p:nvPicPr>
          <p:cNvPr id="14" name="Picture 3" descr="free_chill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78" b="52846"/>
          <a:stretch>
            <a:fillRect/>
          </a:stretch>
        </p:blipFill>
        <p:spPr bwMode="auto">
          <a:xfrm>
            <a:off x="6273239" y="5181827"/>
            <a:ext cx="2593429" cy="136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2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les équipements  &gt; ventilation hygiénique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899556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En </a:t>
            </a:r>
            <a:r>
              <a:rPr lang="fr-FR" sz="2000" b="1" dirty="0" err="1" smtClean="0"/>
              <a:t>mi-saison</a:t>
            </a:r>
            <a:r>
              <a:rPr lang="fr-FR" sz="2000" b="1" dirty="0" smtClean="0"/>
              <a:t>, abaisser au maximum la T° de pulsion de l’air hygiénique: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Si la T° </a:t>
            </a:r>
            <a:r>
              <a:rPr lang="fr-BE" sz="1600" dirty="0" err="1" smtClean="0"/>
              <a:t>ext</a:t>
            </a:r>
            <a:r>
              <a:rPr lang="fr-BE" sz="1600" dirty="0" smtClean="0"/>
              <a:t> est de 15°, la batterie de froid en marche et l’air pulsé à 20°C </a:t>
            </a:r>
            <a:r>
              <a:rPr lang="fr-BE" sz="1600" dirty="0" smtClean="0">
                <a:sym typeface="Wingdings" panose="05000000000000000000" pitchFamily="2" charset="2"/>
              </a:rPr>
              <a:t> destruction d’énergie entre le chaud et le froid</a:t>
            </a: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1" name="Picture 8" descr="ventilo_air_ne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1214"/>
            <a:ext cx="4476397" cy="40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Repérer l’origine de la surchauffe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Limiter les besoins 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Améliorer les équipements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rgbClr val="FF0000"/>
                </a:solidFill>
              </a:rPr>
              <a:t>Améliorer l’installation frigorifique associée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8529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principe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7452320" y="6421486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38028"/>
            <a:ext cx="28575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op-esca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4365104"/>
            <a:ext cx="3553414" cy="1404000"/>
          </a:xfrm>
          <a:prstGeom prst="rect">
            <a:avLst/>
          </a:prstGeom>
          <a:noFill/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860003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Réduction du travail de compression du compresseur du groupe de froid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Augmentation de la température d’évaporation (+1°C  correspond à de l’ordre de 3 % d’économie d’énergie) </a:t>
            </a:r>
            <a:r>
              <a:rPr lang="fr-BE" sz="1600" dirty="0" smtClean="0">
                <a:sym typeface="Wingdings" panose="05000000000000000000" pitchFamily="2" charset="2"/>
              </a:rPr>
              <a:t> un bâtiment où la surchauffe est limitée permet d’augmenter la température d’évaporation régime (régime initial : 7-12°C à 12-17°C par exemple) </a:t>
            </a:r>
            <a:endParaRPr lang="fr-BE" sz="1600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Réduction de la température de condensation (- 1°C correspond à de l’ordre de 3 % d’économie d’énergie)  un condenseur à l’abri de l’ensoleillement ou « en dehors d’une chaufferie » peut réduire sa température de condensation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2386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principe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43979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Température de condensation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Extrait d’un catalogue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0" name="Picture 2" descr="comp 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881"/>
            <a:ext cx="3096468" cy="514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98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principe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43979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Température de condensation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Extrait d’un catalogue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0" name="Picture 2" descr="comp cata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75232"/>
            <a:ext cx="3096468" cy="5147793"/>
          </a:xfrm>
          <a:prstGeom prst="rect">
            <a:avLst/>
          </a:prstGeom>
          <a:noFill/>
        </p:spPr>
      </p:pic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6604984" y="2708920"/>
            <a:ext cx="15113" cy="3241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6573970" y="2694614"/>
            <a:ext cx="60451" cy="5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6552089" y="2910129"/>
            <a:ext cx="60451" cy="5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6529422" y="4553015"/>
            <a:ext cx="60451" cy="5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559647" y="5057071"/>
            <a:ext cx="60451" cy="56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BE" altLang="fr-FR" sz="1800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249190" y="2708920"/>
            <a:ext cx="1340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5218964" y="2916921"/>
            <a:ext cx="1340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5233287" y="4553015"/>
            <a:ext cx="1340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5247541" y="5085184"/>
            <a:ext cx="134068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97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Détente directe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643979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Détente directe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Propreté de l’unité de climatisation et de son emplacement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Placer une protection solaire pour groupe à détente directe ou une unité de condensation exposée en toiture ou contre une façade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3075" name="Picture 3" descr="G:\DISSEM\DAA - FAC URE TERT 2014\DATA\2.1a Pré check\2014_12_CPAS_Messancy\Photos\SAM_168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9799" r="43571" b="28226"/>
          <a:stretch/>
        </p:blipFill>
        <p:spPr bwMode="auto">
          <a:xfrm>
            <a:off x="6084488" y="3160972"/>
            <a:ext cx="2880000" cy="35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DISSEM\DAA - FAC URE TERT 2014\DATA\Valorisation 1er ligne\IAD\IMG_65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1781838" cy="23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DISSEM\DAA - FAC URE TERT 2014\DATA\Valorisation 1er ligne\IAD\IMG_65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1693038" cy="225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474132" y="5893495"/>
            <a:ext cx="2195736" cy="648072"/>
          </a:xfrm>
          <a:prstGeom prst="wedgeRectCallout">
            <a:avLst>
              <a:gd name="adj1" fmla="val 88169"/>
              <a:gd name="adj2" fmla="val -874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Exposition nord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36512" y="5699348"/>
            <a:ext cx="2963940" cy="1036366"/>
          </a:xfrm>
          <a:prstGeom prst="wedgeRectCallout">
            <a:avLst>
              <a:gd name="adj1" fmla="val 48309"/>
              <a:gd name="adj2" fmla="val -8624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dirty="0"/>
              <a:t>Condenseur mal ventilé dans une fosse et couvert d’un cm de  déchets divers</a:t>
            </a:r>
          </a:p>
        </p:txBody>
      </p:sp>
    </p:spTree>
    <p:extLst>
      <p:ext uri="{BB962C8B-B14F-4D97-AF65-F5344CB8AC3E}">
        <p14:creationId xmlns:p14="http://schemas.microsoft.com/office/powerpoint/2010/main" val="37738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Détente directe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571971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Détente directe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Choisir un emplacement adéquat des climatiseurs mobiles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Gérer les plages de fonctionnements des unités terminales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Adapter la consigne de température en fonction des besoins réels dans les locaux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Adapter le débit de ventilation de l’unité terminale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4099" name="Picture 3" descr="G:\DISSEM\DAA - FAC URE TERT 2014\DATA\2.1a Pré check\2014_12_CPAS_Messancy\Reduit\SAM_1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501008"/>
            <a:ext cx="3120001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DISSEM\DAA - FAC URE TERT 2014\DATA\2.1a Pré check\2014_12_CPAS_Messancy\Reduit\SAM_16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3396" y="3793508"/>
            <a:ext cx="2340000" cy="17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tes-energies.fr/wp-content/uploads/2011/02/IME-Vaurouz%C3%A9-le-21-12-2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113082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01700" y="2276872"/>
            <a:ext cx="2195736" cy="648072"/>
          </a:xfrm>
          <a:prstGeom prst="wedgeRectCallout">
            <a:avLst>
              <a:gd name="adj1" fmla="val -39799"/>
              <a:gd name="adj2" fmla="val 2873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Unité de clim sur toiture noire</a:t>
            </a:r>
            <a:endParaRPr lang="fr-BE" dirty="0"/>
          </a:p>
        </p:txBody>
      </p:sp>
      <p:sp>
        <p:nvSpPr>
          <p:cNvPr id="19" name="Rectangle 18"/>
          <p:cNvSpPr/>
          <p:nvPr/>
        </p:nvSpPr>
        <p:spPr>
          <a:xfrm>
            <a:off x="5796136" y="1054556"/>
            <a:ext cx="2195736" cy="648072"/>
          </a:xfrm>
          <a:prstGeom prst="wedgeRectCallout">
            <a:avLst>
              <a:gd name="adj1" fmla="val -104001"/>
              <a:gd name="adj2" fmla="val 52106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Clim mobile dans les combles</a:t>
            </a:r>
            <a:endParaRPr lang="fr-BE" dirty="0"/>
          </a:p>
        </p:txBody>
      </p:sp>
      <p:sp>
        <p:nvSpPr>
          <p:cNvPr id="20" name="Rectangle 19"/>
          <p:cNvSpPr/>
          <p:nvPr/>
        </p:nvSpPr>
        <p:spPr>
          <a:xfrm>
            <a:off x="4608512" y="6098989"/>
            <a:ext cx="2195736" cy="648072"/>
          </a:xfrm>
          <a:prstGeom prst="wedgeRectCallout">
            <a:avLst>
              <a:gd name="adj1" fmla="val -184687"/>
              <a:gd name="adj2" fmla="val -1991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Unité terminale surdimensionnée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605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condenseur à eau 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8672040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Le groupe de froid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Appliquer une loi d’eau si possible. C’est possible sur les unités de plusieurs centaines de kW (</a:t>
            </a:r>
            <a:r>
              <a:rPr lang="fr-BE" sz="1600" dirty="0" err="1" smtClean="0"/>
              <a:t>rétrofit</a:t>
            </a:r>
            <a:r>
              <a:rPr lang="fr-BE" sz="1600" dirty="0" smtClean="0"/>
              <a:t> électronique)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Gérer la durée de fonctionnement de l’installation (programmation horaire , coupure de l’alimentation des carters des compresseurs à piston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09950"/>
            <a:ext cx="4584700" cy="2755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7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Repérer l’origine de la surchauffe &gt; origines de la surchauffe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9" r="10384"/>
          <a:stretch/>
        </p:blipFill>
        <p:spPr>
          <a:xfrm>
            <a:off x="611561" y="4468660"/>
            <a:ext cx="7472848" cy="23893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76144" y="1164754"/>
            <a:ext cx="453987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Les origines sont diverses !</a:t>
            </a:r>
            <a:endParaRPr lang="fr-FR" sz="20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395536" y="5157191"/>
            <a:ext cx="2814232" cy="1700809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F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24328" y="414908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5886" y="456434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</a:t>
            </a:r>
            <a:r>
              <a:rPr lang="fr-BE" sz="1100" dirty="0" err="1" smtClean="0"/>
              <a:t>MATRIciel</a:t>
            </a:r>
            <a:endParaRPr lang="fr-BE" sz="1100" dirty="0"/>
          </a:p>
        </p:txBody>
      </p:sp>
      <p:pic>
        <p:nvPicPr>
          <p:cNvPr id="2050" name="Picture 2" descr="http://sites.uclouvain.be/energie-plus/local/fileadmin/resources/04_technique/06_climatisation/images/ClimSurchauff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6"/>
          <a:stretch/>
        </p:blipFill>
        <p:spPr bwMode="auto">
          <a:xfrm>
            <a:off x="3563888" y="1550170"/>
            <a:ext cx="5057775" cy="291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7676728" y="430148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4766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condenseur à eau 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5647704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Tour de refroidissement  et </a:t>
            </a:r>
            <a:r>
              <a:rPr lang="fr-FR" sz="2000" b="1" dirty="0" err="1" smtClean="0"/>
              <a:t>aéro</a:t>
            </a:r>
            <a:r>
              <a:rPr lang="fr-FR" sz="2000" b="1" dirty="0" smtClean="0"/>
              <a:t>-réfrigérant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Pratiquer le  free </a:t>
            </a:r>
            <a:r>
              <a:rPr lang="fr-BE" sz="1600" dirty="0" err="1" smtClean="0">
                <a:sym typeface="Wingdings" panose="05000000000000000000" pitchFamily="2" charset="2"/>
              </a:rPr>
              <a:t>chilling</a:t>
            </a:r>
            <a:r>
              <a:rPr lang="fr-BE" sz="1600" dirty="0" smtClean="0">
                <a:sym typeface="Wingdings" panose="05000000000000000000" pitchFamily="2" charset="2"/>
              </a:rPr>
              <a:t> lorsque c’est possible. Combiné à une loi d’eau sur le groupe de froid, la plage de couverture de free </a:t>
            </a:r>
            <a:r>
              <a:rPr lang="fr-BE" sz="1600" dirty="0" err="1" smtClean="0">
                <a:sym typeface="Wingdings" panose="05000000000000000000" pitchFamily="2" charset="2"/>
              </a:rPr>
              <a:t>chillling</a:t>
            </a:r>
            <a:r>
              <a:rPr lang="fr-BE" sz="1600" dirty="0" smtClean="0">
                <a:sym typeface="Wingdings" panose="05000000000000000000" pitchFamily="2" charset="2"/>
              </a:rPr>
              <a:t> est plus importante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Le gros du potentiel est aux alentours des 12-13°C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1" name="Imag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2" y="3284984"/>
            <a:ext cx="4207544" cy="3456384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264114" cy="3456383"/>
          </a:xfrm>
          <a:prstGeom prst="rect">
            <a:avLst/>
          </a:prstGeom>
          <a:noFill/>
        </p:spPr>
      </p:pic>
      <p:pic>
        <p:nvPicPr>
          <p:cNvPr id="9" name="Picture 3" descr="free_chilli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12135"/>
            <a:ext cx="2129862" cy="201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3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condenseur à eau 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5"/>
            <a:ext cx="8672040" cy="16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Tour de refroidissement  et </a:t>
            </a:r>
            <a:r>
              <a:rPr lang="fr-FR" sz="2000" b="1" dirty="0" err="1" smtClean="0"/>
              <a:t>aéro</a:t>
            </a:r>
            <a:r>
              <a:rPr lang="fr-FR" sz="2000" b="1" dirty="0" smtClean="0"/>
              <a:t>-réfrigérant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Pratiquer le  free </a:t>
            </a:r>
            <a:r>
              <a:rPr lang="fr-BE" sz="1600" dirty="0" err="1" smtClean="0">
                <a:sym typeface="Wingdings" panose="05000000000000000000" pitchFamily="2" charset="2"/>
              </a:rPr>
              <a:t>chilling</a:t>
            </a:r>
            <a:r>
              <a:rPr lang="fr-BE" sz="1600" dirty="0" smtClean="0">
                <a:sym typeface="Wingdings" panose="05000000000000000000" pitchFamily="2" charset="2"/>
              </a:rPr>
              <a:t> lorsque c’est possible. Combiné à une loi d’eau sur le groupe de froid, la plage de couverture de free </a:t>
            </a:r>
            <a:r>
              <a:rPr lang="fr-BE" sz="1600" dirty="0" err="1" smtClean="0">
                <a:sym typeface="Wingdings" panose="05000000000000000000" pitchFamily="2" charset="2"/>
              </a:rPr>
              <a:t>chillling</a:t>
            </a:r>
            <a:r>
              <a:rPr lang="fr-BE" sz="1600" dirty="0" smtClean="0">
                <a:sym typeface="Wingdings" panose="05000000000000000000" pitchFamily="2" charset="2"/>
              </a:rPr>
              <a:t> est plus importante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Le gros du potentiel est aux alentours des 12-13°C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112" y="2970334"/>
            <a:ext cx="2484276" cy="37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2484276" cy="370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2771800" y="3874259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7619900" y="4837977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8992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condenseur 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5"/>
            <a:ext cx="8672040" cy="16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Contrôle de qualité de l’échange au condenseur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Repérer des écarts de températures entre la  T° de condensation et la T° de l’air externe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9" name="Picture 3" descr="schema_condenseur2te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9401" y="2955131"/>
            <a:ext cx="2555499" cy="1962360"/>
          </a:xfrm>
          <a:prstGeom prst="rect">
            <a:avLst/>
          </a:prstGeom>
          <a:noFill/>
        </p:spPr>
      </p:pic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555604" y="5301208"/>
            <a:ext cx="31440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1800" dirty="0"/>
              <a:t>Ecart </a:t>
            </a:r>
            <a:r>
              <a:rPr lang="fr-BE" altLang="fr-FR" sz="1800" dirty="0" err="1"/>
              <a:t>T°</a:t>
            </a:r>
            <a:r>
              <a:rPr lang="fr-BE" altLang="fr-FR" sz="1800" baseline="-25000" dirty="0" err="1"/>
              <a:t>condensation</a:t>
            </a:r>
            <a:r>
              <a:rPr lang="fr-BE" altLang="fr-FR" sz="1800" dirty="0"/>
              <a:t> – T° </a:t>
            </a:r>
            <a:r>
              <a:rPr lang="fr-BE" altLang="fr-FR" sz="1800" baseline="-25000" dirty="0"/>
              <a:t>eau sortie</a:t>
            </a:r>
            <a:r>
              <a:rPr lang="fr-BE" altLang="fr-FR" sz="1800" dirty="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1800" dirty="0">
                <a:solidFill>
                  <a:srgbClr val="FF0000"/>
                </a:solidFill>
              </a:rPr>
              <a:t>max 6 à 10 K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  <p:pic>
        <p:nvPicPr>
          <p:cNvPr id="21" name="Picture 5" descr="schema_condenseur1te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002644"/>
            <a:ext cx="1864640" cy="2061217"/>
          </a:xfrm>
          <a:prstGeom prst="rect">
            <a:avLst/>
          </a:prstGeom>
          <a:noFill/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923801" y="2262981"/>
            <a:ext cx="1855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1800" b="1" dirty="0">
                <a:solidFill>
                  <a:schemeClr val="accent2"/>
                </a:solidFill>
              </a:rPr>
              <a:t>Condenseur à air</a:t>
            </a:r>
            <a:r>
              <a:rPr lang="fr-BE" altLang="fr-FR" sz="1800" b="1" dirty="0"/>
              <a:t> </a:t>
            </a:r>
            <a:endParaRPr lang="fr-FR" altLang="fr-FR" sz="18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389438" y="2262981"/>
            <a:ext cx="1855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BE" altLang="fr-FR" sz="1800" b="1">
                <a:solidFill>
                  <a:schemeClr val="accent2"/>
                </a:solidFill>
              </a:rPr>
              <a:t>Condenseur à eau</a:t>
            </a:r>
            <a:endParaRPr lang="fr-FR" altLang="fr-FR" sz="1800" b="1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92001" y="5301208"/>
            <a:ext cx="314409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1800" dirty="0"/>
              <a:t>Ecart </a:t>
            </a:r>
            <a:r>
              <a:rPr lang="fr-BE" altLang="fr-FR" sz="1800" dirty="0" err="1"/>
              <a:t>T°</a:t>
            </a:r>
            <a:r>
              <a:rPr lang="fr-BE" altLang="fr-FR" sz="1800" baseline="-25000" dirty="0" err="1"/>
              <a:t>condensation</a:t>
            </a:r>
            <a:r>
              <a:rPr lang="fr-BE" altLang="fr-FR" sz="1800" dirty="0"/>
              <a:t> – T° </a:t>
            </a:r>
            <a:r>
              <a:rPr lang="fr-BE" altLang="fr-FR" sz="1800" baseline="-25000" dirty="0"/>
              <a:t>air entrée</a:t>
            </a:r>
            <a:r>
              <a:rPr lang="fr-BE" altLang="fr-FR" sz="1800" dirty="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BE" altLang="fr-FR" sz="1800" dirty="0">
                <a:solidFill>
                  <a:srgbClr val="FF0000"/>
                </a:solidFill>
              </a:rPr>
              <a:t>max 15 à 20 K</a:t>
            </a:r>
            <a:endParaRPr lang="fr-FR" altLang="fr-F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6512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fr-BE" b="1" dirty="0" smtClean="0">
                <a:solidFill>
                  <a:schemeClr val="bg1"/>
                </a:solidFill>
              </a:rPr>
              <a:t> Améliorer l’installation frigorifique existante &gt; condenseur 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5"/>
            <a:ext cx="8672040" cy="168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Contrôle de la performance des machines. Pour une puissance &gt; 150  kW, le EER ou ESEER devrait pouvoir être suivi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Compteur électrique sur le compresseur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Compteur d’énergie frigorifique entre l’entrée et la sortie du réseau d’eau glacée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pic>
        <p:nvPicPr>
          <p:cNvPr id="11" name="Picture 39" descr="machineFrigo34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06407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ites.uclouvain.be/energie-plus/fileadmin/resources/04_technique/05_chauffage/images/compteur_ultrason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7781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tes.uclouvain.be/energie-plus/fileadmin/resources/04_technique/11_reseau_electrique/images/Iconeconsom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1266825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0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6549302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800" dirty="0">
                <a:solidFill>
                  <a:schemeClr val="bg1">
                    <a:lumMod val="75000"/>
                  </a:schemeClr>
                </a:solidFill>
              </a:rPr>
              <a:t>L’énergie à l’ICEDD  – sujet, date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512" y="10018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>
                <a:solidFill>
                  <a:schemeClr val="bg1"/>
                </a:solidFill>
              </a:rPr>
              <a:t>L’énergie à l’ICEDD  &gt;  </a:t>
            </a:r>
            <a:r>
              <a:rPr lang="fr-BE" sz="1300" b="1" dirty="0" smtClean="0">
                <a:solidFill>
                  <a:schemeClr val="bg1"/>
                </a:solidFill>
              </a:rPr>
              <a:t>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770018" y="609329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 smtClean="0"/>
              <a:t>Source : matriciel</a:t>
            </a:r>
            <a:endParaRPr lang="fr-BE" sz="9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47279"/>
            <a:ext cx="7772400" cy="1470025"/>
          </a:xfrm>
        </p:spPr>
        <p:txBody>
          <a:bodyPr/>
          <a:lstStyle/>
          <a:p>
            <a:r>
              <a:rPr lang="fr-BE" altLang="fr-FR" sz="4400" dirty="0"/>
              <a:t>Merci de votre attention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196008" y="2783160"/>
            <a:ext cx="7128966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fr-BE" altLang="fr-FR" sz="2800" b="1" dirty="0" smtClean="0"/>
              <a:t>Didier DARIMONT</a:t>
            </a:r>
            <a:endParaRPr lang="fr-BE" altLang="fr-FR" sz="2800" b="1" dirty="0"/>
          </a:p>
          <a:p>
            <a:pPr>
              <a:lnSpc>
                <a:spcPct val="80000"/>
              </a:lnSpc>
            </a:pPr>
            <a:endParaRPr lang="fr-BE" altLang="fr-FR" sz="1000" b="1" dirty="0"/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ICEDD </a:t>
            </a:r>
            <a:r>
              <a:rPr lang="fr-BE" altLang="fr-FR" sz="2000" dirty="0" err="1">
                <a:latin typeface="Arial" charset="0"/>
              </a:rPr>
              <a:t>asbl</a:t>
            </a: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Institut de Conseil et d'Etudes en Développement Durable </a:t>
            </a:r>
            <a:r>
              <a:rPr lang="fr-BE" altLang="fr-FR" sz="2000" dirty="0" err="1">
                <a:latin typeface="Arial" charset="0"/>
              </a:rPr>
              <a:t>asbl</a:t>
            </a: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 err="1">
                <a:latin typeface="Arial" charset="0"/>
              </a:rPr>
              <a:t>Bvd</a:t>
            </a:r>
            <a:r>
              <a:rPr lang="fr-BE" altLang="fr-FR" sz="2000" dirty="0">
                <a:latin typeface="Arial" charset="0"/>
              </a:rPr>
              <a:t> Frère </a:t>
            </a:r>
            <a:r>
              <a:rPr lang="fr-BE" altLang="fr-FR" sz="2000" dirty="0" err="1">
                <a:latin typeface="Arial" charset="0"/>
              </a:rPr>
              <a:t>Orban</a:t>
            </a:r>
            <a:r>
              <a:rPr lang="fr-BE" altLang="fr-FR" sz="2000" dirty="0">
                <a:latin typeface="Arial" charset="0"/>
              </a:rPr>
              <a:t>, 4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B-5000 Namur (Belgique)</a:t>
            </a:r>
          </a:p>
          <a:p>
            <a:pPr>
              <a:lnSpc>
                <a:spcPct val="80000"/>
              </a:lnSpc>
            </a:pPr>
            <a:endParaRPr lang="fr-BE" altLang="fr-FR" sz="2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T: +32 (0)81.250.480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latin typeface="Arial" charset="0"/>
              </a:rPr>
              <a:t>F: +32 (0)81.250.490</a:t>
            </a:r>
          </a:p>
          <a:p>
            <a:pPr>
              <a:lnSpc>
                <a:spcPct val="80000"/>
              </a:lnSpc>
            </a:pPr>
            <a:endParaRPr lang="fr-BE" altLang="fr-FR" sz="1000" dirty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Courriel : </a:t>
            </a:r>
            <a:r>
              <a:rPr lang="fr-BE" altLang="fr-FR" sz="2000" dirty="0" smtClean="0">
                <a:solidFill>
                  <a:srgbClr val="0033CC"/>
                </a:solidFill>
                <a:latin typeface="Arial" charset="0"/>
              </a:rPr>
              <a:t>dd@icedd.be </a:t>
            </a: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- gk@icedd.be</a:t>
            </a:r>
          </a:p>
          <a:p>
            <a:pPr>
              <a:lnSpc>
                <a:spcPct val="80000"/>
              </a:lnSpc>
            </a:pPr>
            <a:r>
              <a:rPr lang="fr-BE" altLang="fr-FR" sz="2000" dirty="0">
                <a:solidFill>
                  <a:srgbClr val="0033CC"/>
                </a:solidFill>
                <a:latin typeface="Arial" charset="0"/>
              </a:rPr>
              <a:t>Web: http://www.icedd.be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88912" y="11542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The end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188912" y="11542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41312" y="1916832"/>
            <a:ext cx="8839200" cy="5257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>
              <a:lnSpc>
                <a:spcPct val="90000"/>
              </a:lnSpc>
              <a:buFontTx/>
              <a:buAutoNum type="arabicPeriod"/>
              <a:tabLst>
                <a:tab pos="185738" algn="l"/>
              </a:tabLst>
            </a:pPr>
            <a:endParaRPr lang="fr-BE" sz="2400" b="1" dirty="0" smtClean="0"/>
          </a:p>
          <a:p>
            <a:pPr marL="609600" indent="-609600" algn="l">
              <a:lnSpc>
                <a:spcPct val="90000"/>
              </a:lnSpc>
              <a:buFontTx/>
              <a:buAutoNum type="arabicPeriod"/>
              <a:tabLst>
                <a:tab pos="185738" algn="l"/>
              </a:tabLst>
            </a:pPr>
            <a:r>
              <a:rPr lang="fr-BE" altLang="fr-FR" sz="2400" dirty="0" smtClean="0"/>
              <a:t>Energie + : </a:t>
            </a:r>
            <a:r>
              <a:rPr lang="fr-BE" altLang="fr-FR" sz="2400" dirty="0" smtClean="0">
                <a:hlinkClick r:id="rId3"/>
              </a:rPr>
              <a:t>http://www.energieplus-lesite.be</a:t>
            </a:r>
            <a:r>
              <a:rPr lang="fr-BE" altLang="fr-FR" sz="2400" dirty="0" smtClean="0"/>
              <a:t> </a:t>
            </a:r>
          </a:p>
          <a:p>
            <a:pPr marL="800100" lvl="2" algn="l">
              <a:lnSpc>
                <a:spcPct val="90000"/>
              </a:lnSpc>
              <a:tabLst>
                <a:tab pos="185738" algn="l"/>
              </a:tabLst>
            </a:pPr>
            <a:r>
              <a:rPr lang="fr-BE" sz="1600" b="1" i="1" dirty="0" smtClean="0"/>
              <a:t>Copyright © UCL</a:t>
            </a:r>
            <a:r>
              <a:rPr lang="fr-BE" sz="1600" i="1" dirty="0" smtClean="0"/>
              <a:t> – Architecture et Climat - Faculté d'architecture, d'ingénierie architecturale, d'urbanisme (LOCI)– Université catholique de Louvain (Belgique)  – all </a:t>
            </a:r>
            <a:r>
              <a:rPr lang="fr-BE" sz="1600" i="1" dirty="0" err="1" smtClean="0"/>
              <a:t>rights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reserved</a:t>
            </a:r>
            <a:endParaRPr lang="fr-BE" altLang="fr-FR" sz="1600" dirty="0" smtClean="0"/>
          </a:p>
          <a:p>
            <a:pPr marL="609600" indent="-609600" algn="l">
              <a:lnSpc>
                <a:spcPct val="90000"/>
              </a:lnSpc>
              <a:tabLst>
                <a:tab pos="185738" algn="l"/>
              </a:tabLst>
            </a:pPr>
            <a:endParaRPr lang="fr-FR" alt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41312" y="1306686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00" b="1" dirty="0" smtClean="0">
                <a:solidFill>
                  <a:schemeClr val="bg1"/>
                </a:solidFill>
              </a:rPr>
              <a:t>Energie &gt; ventilation des entreprises &gt; Sources</a:t>
            </a:r>
            <a:endParaRPr lang="fr-BE" sz="1300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Références</a:t>
            </a:r>
            <a:endParaRPr lang="fr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Repérer l’origine de la surchauffe &gt; origines de la surchauffe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76144" y="1164754"/>
            <a:ext cx="612404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Les apports solaires au travers des parois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Au travers des baies vitrées </a:t>
            </a:r>
            <a:r>
              <a:rPr lang="fr-BE" sz="1600" dirty="0" smtClean="0">
                <a:sym typeface="Wingdings" panose="05000000000000000000" pitchFamily="2" charset="2"/>
              </a:rPr>
              <a:t> de loin les plus importants dans les espaces administratifs lorsqu’ils ne sont pas bien maîtrisés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Au travers des toitures  si la toiture n’est pas bien isolée,  de faible inertie et de couleur sombre, elle est vite « percée » par la chaleur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676728" y="430148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3074" name="Picture 2" descr="http://sites.uclouvain.be/energie-plus/local/fileadmin/resources/04_technique/06_climatisation/images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28" y="4329544"/>
            <a:ext cx="3810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800472" cy="11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0143"/>
            <a:ext cx="1069485" cy="12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2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Repérer l’origine de la surchauffe &gt; origines de la surchauffe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76144" y="1164754"/>
            <a:ext cx="6124048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Les apports internes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Les occupants </a:t>
            </a:r>
            <a:r>
              <a:rPr lang="fr-BE" sz="1600" dirty="0" smtClean="0">
                <a:sym typeface="Wingdings" panose="05000000000000000000" pitchFamily="2" charset="2"/>
              </a:rPr>
              <a:t> nombre et activité (</a:t>
            </a:r>
            <a:r>
              <a:rPr lang="fr-BE" sz="1600" dirty="0">
                <a:sym typeface="Wingdings" panose="05000000000000000000" pitchFamily="2" charset="2"/>
              </a:rPr>
              <a:t>7</a:t>
            </a:r>
            <a:r>
              <a:rPr lang="fr-BE" sz="1600" dirty="0" smtClean="0">
                <a:sym typeface="Wingdings" panose="05000000000000000000" pitchFamily="2" charset="2"/>
              </a:rPr>
              <a:t>0  200 W/ personne)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Les équipements  20 W/m² </a:t>
            </a:r>
            <a:r>
              <a:rPr lang="fr-BE" sz="1600" dirty="0">
                <a:sym typeface="Wingdings" panose="05000000000000000000" pitchFamily="2" charset="2"/>
              </a:rPr>
              <a:t>(</a:t>
            </a:r>
            <a:r>
              <a:rPr lang="fr-BE" sz="1600" dirty="0" smtClean="0">
                <a:sym typeface="Wingdings" panose="05000000000000000000" pitchFamily="2" charset="2"/>
              </a:rPr>
              <a:t>occupant + éclairage général) à 40 W/m² (occupant + éclairage + PC + imprimante individuelle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L’éclairage  7-8 W/m² (LED) à 30 W/m² (incandescence)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710658" y="5912544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4098" name="Picture 2" descr="http://sites.uclouvain.be/energie-plus/local/fileadmin/resources/04_technique/06_climatisation/images/occupa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58" y="4131016"/>
            <a:ext cx="29146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93275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sites.uclouvain.be/energie-plus/local/fileadmin/resources/04_technique/06_climatisation/images/Apport_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67" y="124555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532460" y="6553830"/>
            <a:ext cx="3487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Température de confort en fonction de l’activité</a:t>
            </a:r>
            <a:endParaRPr lang="fr-BE" sz="1100" dirty="0"/>
          </a:p>
        </p:txBody>
      </p:sp>
      <p:pic>
        <p:nvPicPr>
          <p:cNvPr id="4103" name="Picture 7" descr="http://sites.uclouvain.be/energie-plus/local/fileadmin/resources/04_technique/06_climatisation/images/Apport_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060698"/>
            <a:ext cx="84772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Repérer l’origine de la surchauffe &gt; origines de la surchauffe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5647704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Régulation des systèmes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La ventilation  en période de canicule </a:t>
            </a:r>
            <a:r>
              <a:rPr lang="fr-BE" sz="1600" dirty="0" smtClean="0">
                <a:sym typeface="Wingdings" panose="05000000000000000000" pitchFamily="2" charset="2"/>
              </a:rPr>
              <a:t> la plus faible possible (juste la valeur hygiénique)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Souvent en </a:t>
            </a:r>
            <a:r>
              <a:rPr lang="fr-BE" sz="1600" dirty="0" err="1" smtClean="0">
                <a:sym typeface="Wingdings" panose="05000000000000000000" pitchFamily="2" charset="2"/>
              </a:rPr>
              <a:t>mi-saison</a:t>
            </a:r>
            <a:r>
              <a:rPr lang="fr-BE" sz="1600" dirty="0" smtClean="0">
                <a:sym typeface="Wingdings" panose="05000000000000000000" pitchFamily="2" charset="2"/>
              </a:rPr>
              <a:t>, une régulation défectueuse du chauffage peut entrainer des surchauffe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L’inertie du système de chauffage  un chauffage au sol à forte inertie peut entrainer des surchauffes en </a:t>
            </a:r>
            <a:r>
              <a:rPr lang="fr-BE" sz="1600" dirty="0" err="1" smtClean="0">
                <a:sym typeface="Wingdings" panose="05000000000000000000" pitchFamily="2" charset="2"/>
              </a:rPr>
              <a:t>mi-saison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365694" y="4895581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5122" name="Picture 2" descr="http://sites.uclouvain.be/energie-plus/local/fileadmin/resources/04_technique/06_climatisation/images/Apport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918" y="1340768"/>
            <a:ext cx="5048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33" y="2572962"/>
            <a:ext cx="8001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sites.uclouvain.be/energie-plus/local/fileadmin/resources/04_technique/06_climatisation/images/guery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 bwMode="auto">
          <a:xfrm>
            <a:off x="5710282" y="3923630"/>
            <a:ext cx="3409950" cy="267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sites.uclouvain.be/energie-plus/local/fileadmin/resources/04_technique/06_climatisation/images/guery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1"/>
          <a:stretch/>
        </p:blipFill>
        <p:spPr bwMode="auto">
          <a:xfrm>
            <a:off x="2300332" y="6303197"/>
            <a:ext cx="3409950" cy="23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0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b="1" dirty="0" smtClean="0">
                <a:solidFill>
                  <a:schemeClr val="bg1"/>
                </a:solidFill>
              </a:rPr>
              <a:t> Repérer l’origine de la surchauffe &gt; question d’inertie ?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29" r="10384"/>
          <a:stretch/>
        </p:blipFill>
        <p:spPr>
          <a:xfrm>
            <a:off x="611561" y="4468660"/>
            <a:ext cx="7472848" cy="238934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76144" y="1164754"/>
            <a:ext cx="4539872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Influence de l’inertie du bâtiment par rapport aux apports internes et externes :</a:t>
            </a:r>
            <a:endParaRPr lang="fr-FR" sz="2000" b="1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Grande inertie : décalage du pic de surchauffe dans le temps et en intensité </a:t>
            </a:r>
            <a:r>
              <a:rPr lang="fr-FR" sz="1600" dirty="0" smtClean="0">
                <a:sym typeface="Wingdings" panose="05000000000000000000" pitchFamily="2" charset="2"/>
              </a:rPr>
              <a:t> moins sensible MAIS …</a:t>
            </a:r>
            <a:endParaRPr lang="fr-FR" sz="16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FR" sz="1600" dirty="0" smtClean="0"/>
              <a:t>Faible inertie : réaction rapide par rapport à la variation des apports internes et externes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1" name="Ellipse 10"/>
          <p:cNvSpPr/>
          <p:nvPr/>
        </p:nvSpPr>
        <p:spPr>
          <a:xfrm>
            <a:off x="395536" y="5157191"/>
            <a:ext cx="2814232" cy="1700809"/>
          </a:xfrm>
          <a:prstGeom prst="ellipse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00B0F0"/>
              </a:solidFill>
            </a:endParaRPr>
          </a:p>
        </p:txBody>
      </p:sp>
      <p:pic>
        <p:nvPicPr>
          <p:cNvPr id="1026" name="Picture 2" descr="http://sites.uclouvain.be/energie-plus/local/fileadmin/resources/04_technique/06_climatisation/images/the343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30159"/>
            <a:ext cx="4152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24328" y="414908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5886" y="4564340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</a:t>
            </a:r>
            <a:r>
              <a:rPr lang="fr-BE" sz="1100" dirty="0" err="1" smtClean="0"/>
              <a:t>MATRIciel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2609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 Sommaire 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6480" y="2420889"/>
            <a:ext cx="8784976" cy="331236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Repérer l’origine de la surchauffe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>
                <a:solidFill>
                  <a:srgbClr val="FF0000"/>
                </a:solidFill>
              </a:rPr>
              <a:t>Limiter les besoins</a:t>
            </a:r>
            <a:r>
              <a:rPr lang="fr-FR" altLang="fr-FR" sz="4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Améliorer les équipements</a:t>
            </a:r>
          </a:p>
          <a:p>
            <a:pPr marL="569913" indent="-569913" algn="l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fr-FR" altLang="fr-FR" sz="4000" dirty="0" smtClean="0">
                <a:solidFill>
                  <a:schemeClr val="bg1">
                    <a:lumMod val="50000"/>
                  </a:schemeClr>
                </a:solidFill>
              </a:rPr>
              <a:t>Améliorer l’installation frigorifique associée</a:t>
            </a:r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</p:spTree>
    <p:extLst>
      <p:ext uri="{BB962C8B-B14F-4D97-AF65-F5344CB8AC3E}">
        <p14:creationId xmlns:p14="http://schemas.microsoft.com/office/powerpoint/2010/main" val="15266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685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BE" b="1" dirty="0" smtClean="0">
                <a:solidFill>
                  <a:schemeClr val="bg1"/>
                </a:solidFill>
              </a:rPr>
              <a:t> Limiter les besoins &gt; apports internes et externes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196752"/>
            <a:ext cx="8784976" cy="52262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49263">
              <a:spcBef>
                <a:spcPts val="800"/>
              </a:spcBef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 smtClean="0"/>
          </a:p>
          <a:p>
            <a:pPr marL="569913" indent="-569913" defTabSz="449263">
              <a:spcBef>
                <a:spcPts val="800"/>
              </a:spcBef>
              <a:buFont typeface="Wingdings" pitchFamily="2" charset="2"/>
              <a:buAutoNum type="arabicPeriod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fr-FR" altLang="fr-FR" sz="40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148432" y="1164754"/>
            <a:ext cx="5647704" cy="3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0" rIns="0" bIns="0"/>
          <a:lstStyle/>
          <a:p>
            <a:pPr>
              <a:lnSpc>
                <a:spcPct val="150000"/>
              </a:lnSpc>
              <a:defRPr/>
            </a:pPr>
            <a:r>
              <a:rPr lang="fr-FR" sz="2000" b="1" dirty="0" smtClean="0"/>
              <a:t>Premiers secours 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/>
              <a:t>Placer une protection solaire et se passer de climatisation, réaliste ? 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Les apports internes sont plus « embêtants » car ils sont dans la place  </a:t>
            </a:r>
            <a:r>
              <a:rPr lang="fr-BE" sz="1600" dirty="0" smtClean="0">
                <a:sym typeface="Wingdings" panose="05000000000000000000" pitchFamily="2" charset="2"/>
              </a:rPr>
              <a:t>limitation des imprimantes perso par exemple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fr-BE" sz="1600" dirty="0" smtClean="0">
                <a:sym typeface="Wingdings" panose="05000000000000000000" pitchFamily="2" charset="2"/>
              </a:rPr>
              <a:t>Placer des éclairages performants   gagnant sur deux tableaux ! </a:t>
            </a:r>
            <a:r>
              <a:rPr lang="fr-BE" sz="1600" dirty="0">
                <a:sym typeface="Wingdings" panose="05000000000000000000" pitchFamily="2" charset="2"/>
              </a:rPr>
              <a:t>c</a:t>
            </a:r>
            <a:r>
              <a:rPr lang="fr-BE" sz="1600" dirty="0" smtClean="0">
                <a:sym typeface="Wingdings" panose="05000000000000000000" pitchFamily="2" charset="2"/>
              </a:rPr>
              <a:t>onsommations électriques de l’éclairage et d’une climatisation éventuelle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BE" sz="1600" dirty="0"/>
          </a:p>
          <a:p>
            <a:pPr>
              <a:lnSpc>
                <a:spcPct val="150000"/>
              </a:lnSpc>
              <a:defRPr/>
            </a:pPr>
            <a:endParaRPr lang="fr-FR" sz="2000" b="1" dirty="0" smtClean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862441" y="6421486"/>
            <a:ext cx="13445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dirty="0" smtClean="0"/>
              <a:t>Source : E+</a:t>
            </a:r>
            <a:endParaRPr lang="fr-BE" sz="11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488" y="1772816"/>
            <a:ext cx="2520000" cy="171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3"/>
          <a:stretch/>
        </p:blipFill>
        <p:spPr bwMode="auto">
          <a:xfrm>
            <a:off x="6206141" y="3810935"/>
            <a:ext cx="2769090" cy="26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6558</TotalTime>
  <Words>1711</Words>
  <Application>Microsoft Office PowerPoint</Application>
  <PresentationFormat>Affichage à l'écran (4:3)</PresentationFormat>
  <Paragraphs>250</Paragraphs>
  <Slides>35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  <vt:lpstr>Présentation PowerPoint</vt:lpstr>
    </vt:vector>
  </TitlesOfParts>
  <Company>Icedd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Jean-Jacques Cardenosa</dc:creator>
  <cp:lastModifiedBy>Didier Darimont</cp:lastModifiedBy>
  <cp:revision>316</cp:revision>
  <dcterms:created xsi:type="dcterms:W3CDTF">2013-02-04T07:30:36Z</dcterms:created>
  <dcterms:modified xsi:type="dcterms:W3CDTF">2016-04-12T09:11:04Z</dcterms:modified>
</cp:coreProperties>
</file>