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3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85" r:id="rId2"/>
    <p:sldId id="319" r:id="rId3"/>
    <p:sldId id="334" r:id="rId4"/>
    <p:sldId id="330" r:id="rId5"/>
    <p:sldId id="338" r:id="rId6"/>
    <p:sldId id="339" r:id="rId7"/>
    <p:sldId id="341" r:id="rId8"/>
    <p:sldId id="343" r:id="rId9"/>
    <p:sldId id="337" r:id="rId10"/>
    <p:sldId id="344" r:id="rId11"/>
    <p:sldId id="345" r:id="rId12"/>
    <p:sldId id="346" r:id="rId13"/>
    <p:sldId id="347" r:id="rId14"/>
    <p:sldId id="348" r:id="rId15"/>
    <p:sldId id="358" r:id="rId16"/>
    <p:sldId id="286" r:id="rId17"/>
    <p:sldId id="350" r:id="rId18"/>
    <p:sldId id="297" r:id="rId19"/>
    <p:sldId id="351" r:id="rId20"/>
    <p:sldId id="352" r:id="rId21"/>
    <p:sldId id="353" r:id="rId22"/>
    <p:sldId id="355" r:id="rId23"/>
    <p:sldId id="354" r:id="rId24"/>
    <p:sldId id="356" r:id="rId25"/>
    <p:sldId id="298" r:id="rId26"/>
    <p:sldId id="357" r:id="rId27"/>
    <p:sldId id="359" r:id="rId28"/>
    <p:sldId id="312" r:id="rId29"/>
    <p:sldId id="313" r:id="rId30"/>
    <p:sldId id="314" r:id="rId31"/>
    <p:sldId id="326" r:id="rId32"/>
    <p:sldId id="327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224C39FD-E138-4A58-B67C-C7FD14866368}">
          <p14:sldIdLst>
            <p14:sldId id="285"/>
            <p14:sldId id="319"/>
            <p14:sldId id="334"/>
            <p14:sldId id="330"/>
            <p14:sldId id="338"/>
            <p14:sldId id="339"/>
            <p14:sldId id="341"/>
            <p14:sldId id="343"/>
            <p14:sldId id="337"/>
            <p14:sldId id="344"/>
            <p14:sldId id="345"/>
            <p14:sldId id="346"/>
            <p14:sldId id="347"/>
            <p14:sldId id="348"/>
            <p14:sldId id="358"/>
            <p14:sldId id="286"/>
            <p14:sldId id="350"/>
            <p14:sldId id="297"/>
            <p14:sldId id="351"/>
            <p14:sldId id="352"/>
            <p14:sldId id="353"/>
            <p14:sldId id="355"/>
            <p14:sldId id="354"/>
            <p14:sldId id="356"/>
            <p14:sldId id="298"/>
            <p14:sldId id="357"/>
            <p14:sldId id="359"/>
            <p14:sldId id="312"/>
            <p14:sldId id="313"/>
            <p14:sldId id="314"/>
            <p14:sldId id="326"/>
            <p14:sldId id="32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phael CAPART" initials="RC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>
        <p:scale>
          <a:sx n="90" d="100"/>
          <a:sy n="90" d="100"/>
        </p:scale>
        <p:origin x="-118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11T22:19:50.880" idx="3">
    <p:pos x="5157" y="2711"/>
    <p:text>Préciser que ces graphes ne prennent en compte aucun apport externe (si c'est bien le cas)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11T22:21:56.927" idx="4">
    <p:pos x="2388" y="908"/>
    <p:text>expliquer que ces protections doivent être à l'extérieur et pourquoi?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11T22:39:41.318" idx="5">
    <p:pos x="3627" y="2904"/>
    <p:text>ou pas? 
ne peut-on pas envisager aussi une chaudière et un groupe de froid?
=&gt; expliquer avantage d'un seul investissement?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11T22:40:24.511" idx="6">
    <p:pos x="2448" y="3038"/>
    <p:text>?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11T22:41:23.594" idx="7">
    <p:pos x="4155" y="1001"/>
    <p:text>citer avantage de température chauffage faible et refroidissement élevée sur perfo pac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11T22:43:25.171" idx="8">
    <p:pos x="619" y="2622"/>
    <p:text>?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11T22:47:11.517" idx="9">
    <p:pos x="3693" y="961"/>
    <p:text>Préciser que les puissance disponible sont faible car débit limité (P = débit massique * deltaT)?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B7D76-AAC7-416D-9B5E-40111EBD065E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5D41FB03-FA23-4F41-87D3-5B2C2DA1B79F}">
      <dgm:prSet phldrT="[Texte]"/>
      <dgm:spPr/>
      <dgm:t>
        <a:bodyPr/>
        <a:lstStyle/>
        <a:p>
          <a:r>
            <a:rPr lang="fr-BE" dirty="0" smtClean="0"/>
            <a:t>Concevoir un bâtiment très performant</a:t>
          </a:r>
          <a:endParaRPr lang="fr-BE" dirty="0"/>
        </a:p>
      </dgm:t>
    </dgm:pt>
    <dgm:pt modelId="{C897B54D-F8A3-4B38-A640-23F3FD1A57A7}" type="parTrans" cxnId="{CB4BFE9A-9016-47ED-8F79-FC1AB8810513}">
      <dgm:prSet/>
      <dgm:spPr/>
      <dgm:t>
        <a:bodyPr/>
        <a:lstStyle/>
        <a:p>
          <a:endParaRPr lang="fr-BE"/>
        </a:p>
      </dgm:t>
    </dgm:pt>
    <dgm:pt modelId="{B95FCAE0-21AB-4D86-A269-D34AA56560F9}" type="sibTrans" cxnId="{CB4BFE9A-9016-47ED-8F79-FC1AB8810513}">
      <dgm:prSet/>
      <dgm:spPr/>
      <dgm:t>
        <a:bodyPr/>
        <a:lstStyle/>
        <a:p>
          <a:endParaRPr lang="fr-BE"/>
        </a:p>
      </dgm:t>
    </dgm:pt>
    <dgm:pt modelId="{F164D226-B3A9-4A02-A5C6-260D538D06EE}">
      <dgm:prSet phldrT="[Texte]"/>
      <dgm:spPr/>
      <dgm:t>
        <a:bodyPr/>
        <a:lstStyle/>
        <a:p>
          <a:r>
            <a:rPr lang="fr-BE" dirty="0" smtClean="0"/>
            <a:t>Stratégie en période de chauffe</a:t>
          </a:r>
          <a:endParaRPr lang="fr-BE" dirty="0"/>
        </a:p>
      </dgm:t>
    </dgm:pt>
    <dgm:pt modelId="{20727129-30F6-4051-BC3F-2CFF106F51BD}" type="parTrans" cxnId="{8C6FBFC4-FD13-4756-B6CD-0F49CE8492B0}">
      <dgm:prSet/>
      <dgm:spPr/>
      <dgm:t>
        <a:bodyPr/>
        <a:lstStyle/>
        <a:p>
          <a:endParaRPr lang="fr-BE"/>
        </a:p>
      </dgm:t>
    </dgm:pt>
    <dgm:pt modelId="{55ADA1F6-57C1-4743-8FB6-C0B004AA490F}" type="sibTrans" cxnId="{8C6FBFC4-FD13-4756-B6CD-0F49CE8492B0}">
      <dgm:prSet/>
      <dgm:spPr/>
      <dgm:t>
        <a:bodyPr/>
        <a:lstStyle/>
        <a:p>
          <a:endParaRPr lang="fr-BE"/>
        </a:p>
      </dgm:t>
    </dgm:pt>
    <dgm:pt modelId="{7C3C83DF-6E22-4EA8-BD16-D0999C0F2664}">
      <dgm:prSet phldrT="[Texte]"/>
      <dgm:spPr/>
      <dgm:t>
        <a:bodyPr/>
        <a:lstStyle/>
        <a:p>
          <a:r>
            <a:rPr lang="fr-BE" dirty="0" smtClean="0"/>
            <a:t>Minimiser les pertes</a:t>
          </a:r>
          <a:endParaRPr lang="fr-BE" dirty="0"/>
        </a:p>
      </dgm:t>
    </dgm:pt>
    <dgm:pt modelId="{A6207FBE-0023-4FFE-9A90-DEEBBD6E7466}" type="parTrans" cxnId="{087D871C-EC50-48BB-BD77-6BF9B47ABFD5}">
      <dgm:prSet/>
      <dgm:spPr/>
      <dgm:t>
        <a:bodyPr/>
        <a:lstStyle/>
        <a:p>
          <a:endParaRPr lang="fr-BE"/>
        </a:p>
      </dgm:t>
    </dgm:pt>
    <dgm:pt modelId="{7A1A9A59-981B-4F6B-BE5E-6346E89B19CE}" type="sibTrans" cxnId="{087D871C-EC50-48BB-BD77-6BF9B47ABFD5}">
      <dgm:prSet/>
      <dgm:spPr/>
      <dgm:t>
        <a:bodyPr/>
        <a:lstStyle/>
        <a:p>
          <a:endParaRPr lang="fr-BE"/>
        </a:p>
      </dgm:t>
    </dgm:pt>
    <dgm:pt modelId="{B2EC5129-A175-4927-B204-0DE3F94A3A86}">
      <dgm:prSet phldrT="[Texte]"/>
      <dgm:spPr/>
      <dgm:t>
        <a:bodyPr/>
        <a:lstStyle/>
        <a:p>
          <a:r>
            <a:rPr lang="fr-BE" dirty="0" smtClean="0"/>
            <a:t>Maximiser les apports gratuits</a:t>
          </a:r>
          <a:endParaRPr lang="fr-BE" dirty="0"/>
        </a:p>
      </dgm:t>
    </dgm:pt>
    <dgm:pt modelId="{AD592F86-D0F0-440F-A337-1D7ED8C6F7FE}" type="parTrans" cxnId="{D74BFC43-9870-41CD-AEA6-33AFCBA2D4B0}">
      <dgm:prSet/>
      <dgm:spPr/>
      <dgm:t>
        <a:bodyPr/>
        <a:lstStyle/>
        <a:p>
          <a:endParaRPr lang="fr-BE"/>
        </a:p>
      </dgm:t>
    </dgm:pt>
    <dgm:pt modelId="{C0BE28DF-7AF2-4F3E-87A6-86082D970897}" type="sibTrans" cxnId="{D74BFC43-9870-41CD-AEA6-33AFCBA2D4B0}">
      <dgm:prSet/>
      <dgm:spPr/>
      <dgm:t>
        <a:bodyPr/>
        <a:lstStyle/>
        <a:p>
          <a:endParaRPr lang="fr-BE"/>
        </a:p>
      </dgm:t>
    </dgm:pt>
    <dgm:pt modelId="{AB11AF3F-ED9D-47D3-834F-2F80BF37854A}">
      <dgm:prSet phldrT="[Texte]"/>
      <dgm:spPr/>
      <dgm:t>
        <a:bodyPr/>
        <a:lstStyle/>
        <a:p>
          <a:r>
            <a:rPr lang="fr-BE" dirty="0" smtClean="0">
              <a:sym typeface="Symbol"/>
            </a:rPr>
            <a:t> </a:t>
          </a:r>
          <a:r>
            <a:rPr lang="fr-BE" dirty="0" smtClean="0"/>
            <a:t>pertes par transmission</a:t>
          </a:r>
          <a:endParaRPr lang="fr-BE" dirty="0"/>
        </a:p>
      </dgm:t>
    </dgm:pt>
    <dgm:pt modelId="{1F5B8F58-B82A-42CA-BA8C-709236D5CC90}" type="parTrans" cxnId="{E55BB074-A3A8-4769-ABEB-05D68472648B}">
      <dgm:prSet/>
      <dgm:spPr/>
      <dgm:t>
        <a:bodyPr/>
        <a:lstStyle/>
        <a:p>
          <a:endParaRPr lang="fr-BE"/>
        </a:p>
      </dgm:t>
    </dgm:pt>
    <dgm:pt modelId="{B1A56ACF-6BA3-4E81-B998-2A8AC566EF41}" type="sibTrans" cxnId="{E55BB074-A3A8-4769-ABEB-05D68472648B}">
      <dgm:prSet/>
      <dgm:spPr/>
      <dgm:t>
        <a:bodyPr/>
        <a:lstStyle/>
        <a:p>
          <a:endParaRPr lang="fr-BE"/>
        </a:p>
      </dgm:t>
    </dgm:pt>
    <dgm:pt modelId="{6D1827DB-E561-47F2-9AF9-ABA6479065F5}">
      <dgm:prSet phldrT="[Texte]"/>
      <dgm:spPr/>
      <dgm:t>
        <a:bodyPr/>
        <a:lstStyle/>
        <a:p>
          <a:r>
            <a:rPr lang="fr-BE" dirty="0" smtClean="0">
              <a:sym typeface="Symbol"/>
            </a:rPr>
            <a:t></a:t>
          </a:r>
          <a:r>
            <a:rPr lang="fr-BE" dirty="0" smtClean="0"/>
            <a:t> les pertes par ventilation</a:t>
          </a:r>
          <a:endParaRPr lang="fr-BE" dirty="0"/>
        </a:p>
      </dgm:t>
    </dgm:pt>
    <dgm:pt modelId="{DBE7FBD5-4838-4F76-8048-60A6DB75912D}" type="parTrans" cxnId="{C773B2BE-DA98-41B8-8C55-9486560E7FDA}">
      <dgm:prSet/>
      <dgm:spPr/>
      <dgm:t>
        <a:bodyPr/>
        <a:lstStyle/>
        <a:p>
          <a:endParaRPr lang="fr-BE"/>
        </a:p>
      </dgm:t>
    </dgm:pt>
    <dgm:pt modelId="{82DC29CD-3450-4168-BD51-AEBE18B0B2A7}" type="sibTrans" cxnId="{C773B2BE-DA98-41B8-8C55-9486560E7FDA}">
      <dgm:prSet/>
      <dgm:spPr/>
      <dgm:t>
        <a:bodyPr/>
        <a:lstStyle/>
        <a:p>
          <a:endParaRPr lang="fr-BE"/>
        </a:p>
      </dgm:t>
    </dgm:pt>
    <dgm:pt modelId="{7949F6A7-D7B4-4A9E-B10E-3A30B7B35C43}">
      <dgm:prSet phldrT="[Texte]"/>
      <dgm:spPr/>
      <dgm:t>
        <a:bodyPr/>
        <a:lstStyle/>
        <a:p>
          <a:r>
            <a:rPr lang="fr-BE" dirty="0" smtClean="0">
              <a:sym typeface="Symbol"/>
            </a:rPr>
            <a:t></a:t>
          </a:r>
          <a:r>
            <a:rPr lang="fr-BE" dirty="0" smtClean="0"/>
            <a:t> les pertes par infiltration</a:t>
          </a:r>
          <a:endParaRPr lang="fr-BE" dirty="0"/>
        </a:p>
      </dgm:t>
    </dgm:pt>
    <dgm:pt modelId="{ED3C8A2C-9458-4D8F-A271-26B435AF2FA1}" type="parTrans" cxnId="{D2333C69-4CF8-44B6-887B-1027C4A87718}">
      <dgm:prSet/>
      <dgm:spPr/>
      <dgm:t>
        <a:bodyPr/>
        <a:lstStyle/>
        <a:p>
          <a:endParaRPr lang="fr-BE"/>
        </a:p>
      </dgm:t>
    </dgm:pt>
    <dgm:pt modelId="{CF31230E-C8EF-4E63-98AB-A91DFD41322B}" type="sibTrans" cxnId="{D2333C69-4CF8-44B6-887B-1027C4A87718}">
      <dgm:prSet/>
      <dgm:spPr/>
      <dgm:t>
        <a:bodyPr/>
        <a:lstStyle/>
        <a:p>
          <a:endParaRPr lang="fr-BE"/>
        </a:p>
      </dgm:t>
    </dgm:pt>
    <dgm:pt modelId="{5B2603F9-611B-4406-92AE-ADA91D9FDF2F}">
      <dgm:prSet phldrT="[Texte]"/>
      <dgm:spPr/>
      <dgm:t>
        <a:bodyPr/>
        <a:lstStyle/>
        <a:p>
          <a:r>
            <a:rPr lang="fr-BE" dirty="0" smtClean="0"/>
            <a:t>Mettre à profit les apports solaires</a:t>
          </a:r>
          <a:endParaRPr lang="fr-BE" dirty="0"/>
        </a:p>
      </dgm:t>
    </dgm:pt>
    <dgm:pt modelId="{3F640089-E314-443B-981F-390366FA9446}" type="parTrans" cxnId="{C0A086D1-20CE-43E9-B50F-6C1C78496469}">
      <dgm:prSet/>
      <dgm:spPr/>
      <dgm:t>
        <a:bodyPr/>
        <a:lstStyle/>
        <a:p>
          <a:endParaRPr lang="fr-BE"/>
        </a:p>
      </dgm:t>
    </dgm:pt>
    <dgm:pt modelId="{7F019314-993E-4FCC-B2AE-6DACB9BECB2F}" type="sibTrans" cxnId="{C0A086D1-20CE-43E9-B50F-6C1C78496469}">
      <dgm:prSet/>
      <dgm:spPr/>
      <dgm:t>
        <a:bodyPr/>
        <a:lstStyle/>
        <a:p>
          <a:endParaRPr lang="fr-BE"/>
        </a:p>
      </dgm:t>
    </dgm:pt>
    <dgm:pt modelId="{C1C056C9-F893-4E02-9F6E-AD1741E50309}">
      <dgm:prSet phldrT="[Texte]"/>
      <dgm:spPr/>
      <dgm:t>
        <a:bodyPr/>
        <a:lstStyle/>
        <a:p>
          <a:r>
            <a:rPr lang="fr-BE" dirty="0" smtClean="0"/>
            <a:t>Maximiser les apports internes</a:t>
          </a:r>
          <a:endParaRPr lang="fr-BE" dirty="0"/>
        </a:p>
      </dgm:t>
    </dgm:pt>
    <dgm:pt modelId="{AC1F97CA-6189-49D4-90BB-BE0D3572B344}" type="parTrans" cxnId="{3265CC8A-A909-40F3-BF30-113880130416}">
      <dgm:prSet/>
      <dgm:spPr/>
      <dgm:t>
        <a:bodyPr/>
        <a:lstStyle/>
        <a:p>
          <a:endParaRPr lang="fr-BE"/>
        </a:p>
      </dgm:t>
    </dgm:pt>
    <dgm:pt modelId="{B39845D0-1039-4D0A-ABC1-A0533C063A43}" type="sibTrans" cxnId="{3265CC8A-A909-40F3-BF30-113880130416}">
      <dgm:prSet/>
      <dgm:spPr/>
      <dgm:t>
        <a:bodyPr/>
        <a:lstStyle/>
        <a:p>
          <a:endParaRPr lang="fr-BE"/>
        </a:p>
      </dgm:t>
    </dgm:pt>
    <dgm:pt modelId="{4568513A-A7F5-4841-B679-767D862DDA4E}" type="pres">
      <dgm:prSet presAssocID="{FD9B7D76-AAC7-416D-9B5E-40111EBD065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63349A9A-3E24-487E-BF36-E4F069D4CE68}" type="pres">
      <dgm:prSet presAssocID="{FD9B7D76-AAC7-416D-9B5E-40111EBD065E}" presName="hierFlow" presStyleCnt="0"/>
      <dgm:spPr/>
    </dgm:pt>
    <dgm:pt modelId="{22CFC898-C26E-4657-8591-4BD50980CA06}" type="pres">
      <dgm:prSet presAssocID="{FD9B7D76-AAC7-416D-9B5E-40111EBD065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CDFFFC0-6F8D-49D2-900B-20B1F4257220}" type="pres">
      <dgm:prSet presAssocID="{5D41FB03-FA23-4F41-87D3-5B2C2DA1B79F}" presName="Name14" presStyleCnt="0"/>
      <dgm:spPr/>
    </dgm:pt>
    <dgm:pt modelId="{B9B3F0F4-8A9C-455C-8D8A-1467364883DF}" type="pres">
      <dgm:prSet presAssocID="{5D41FB03-FA23-4F41-87D3-5B2C2DA1B79F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CC94F0E-8646-4488-AEA8-7783097CAB30}" type="pres">
      <dgm:prSet presAssocID="{5D41FB03-FA23-4F41-87D3-5B2C2DA1B79F}" presName="hierChild2" presStyleCnt="0"/>
      <dgm:spPr/>
    </dgm:pt>
    <dgm:pt modelId="{14F0A5A9-310D-49C4-B215-5C76E90781D0}" type="pres">
      <dgm:prSet presAssocID="{20727129-30F6-4051-BC3F-2CFF106F51BD}" presName="Name19" presStyleLbl="parChTrans1D2" presStyleIdx="0" presStyleCnt="1"/>
      <dgm:spPr/>
      <dgm:t>
        <a:bodyPr/>
        <a:lstStyle/>
        <a:p>
          <a:endParaRPr lang="fr-BE"/>
        </a:p>
      </dgm:t>
    </dgm:pt>
    <dgm:pt modelId="{72F62EA9-ED41-45FE-B003-D3408C690627}" type="pres">
      <dgm:prSet presAssocID="{F164D226-B3A9-4A02-A5C6-260D538D06EE}" presName="Name21" presStyleCnt="0"/>
      <dgm:spPr/>
    </dgm:pt>
    <dgm:pt modelId="{4580D56B-1865-4E70-B707-D39C85A4A6D9}" type="pres">
      <dgm:prSet presAssocID="{F164D226-B3A9-4A02-A5C6-260D538D06EE}" presName="level2Shape" presStyleLbl="node2" presStyleIdx="0" presStyleCnt="1"/>
      <dgm:spPr/>
      <dgm:t>
        <a:bodyPr/>
        <a:lstStyle/>
        <a:p>
          <a:endParaRPr lang="fr-BE"/>
        </a:p>
      </dgm:t>
    </dgm:pt>
    <dgm:pt modelId="{3C8F7683-B464-47B7-902D-69E9C3EE99D4}" type="pres">
      <dgm:prSet presAssocID="{F164D226-B3A9-4A02-A5C6-260D538D06EE}" presName="hierChild3" presStyleCnt="0"/>
      <dgm:spPr/>
    </dgm:pt>
    <dgm:pt modelId="{FCFBFDC5-2900-4D3A-9480-4E4DE260C8BE}" type="pres">
      <dgm:prSet presAssocID="{A6207FBE-0023-4FFE-9A90-DEEBBD6E7466}" presName="Name19" presStyleLbl="parChTrans1D3" presStyleIdx="0" presStyleCnt="2"/>
      <dgm:spPr/>
      <dgm:t>
        <a:bodyPr/>
        <a:lstStyle/>
        <a:p>
          <a:endParaRPr lang="fr-BE"/>
        </a:p>
      </dgm:t>
    </dgm:pt>
    <dgm:pt modelId="{8766FCC0-2566-40FF-9595-9A160775ED9F}" type="pres">
      <dgm:prSet presAssocID="{7C3C83DF-6E22-4EA8-BD16-D0999C0F2664}" presName="Name21" presStyleCnt="0"/>
      <dgm:spPr/>
    </dgm:pt>
    <dgm:pt modelId="{9DCEC4D4-D97B-49FC-8C67-B20574E99075}" type="pres">
      <dgm:prSet presAssocID="{7C3C83DF-6E22-4EA8-BD16-D0999C0F2664}" presName="level2Shape" presStyleLbl="node3" presStyleIdx="0" presStyleCnt="2"/>
      <dgm:spPr/>
      <dgm:t>
        <a:bodyPr/>
        <a:lstStyle/>
        <a:p>
          <a:endParaRPr lang="fr-BE"/>
        </a:p>
      </dgm:t>
    </dgm:pt>
    <dgm:pt modelId="{3D95BCC9-18C2-4083-A45E-0C377B634547}" type="pres">
      <dgm:prSet presAssocID="{7C3C83DF-6E22-4EA8-BD16-D0999C0F2664}" presName="hierChild3" presStyleCnt="0"/>
      <dgm:spPr/>
    </dgm:pt>
    <dgm:pt modelId="{FFCB47A5-0352-419A-938B-F99F0E921160}" type="pres">
      <dgm:prSet presAssocID="{1F5B8F58-B82A-42CA-BA8C-709236D5CC90}" presName="Name19" presStyleLbl="parChTrans1D4" presStyleIdx="0" presStyleCnt="5"/>
      <dgm:spPr/>
      <dgm:t>
        <a:bodyPr/>
        <a:lstStyle/>
        <a:p>
          <a:endParaRPr lang="fr-BE"/>
        </a:p>
      </dgm:t>
    </dgm:pt>
    <dgm:pt modelId="{4E19F764-684F-4005-836C-D3EAF87BCD84}" type="pres">
      <dgm:prSet presAssocID="{AB11AF3F-ED9D-47D3-834F-2F80BF37854A}" presName="Name21" presStyleCnt="0"/>
      <dgm:spPr/>
    </dgm:pt>
    <dgm:pt modelId="{3DB52C08-3DBF-4111-A8A8-B8CC0E2D038E}" type="pres">
      <dgm:prSet presAssocID="{AB11AF3F-ED9D-47D3-834F-2F80BF37854A}" presName="level2Shape" presStyleLbl="node4" presStyleIdx="0" presStyleCnt="5"/>
      <dgm:spPr/>
      <dgm:t>
        <a:bodyPr/>
        <a:lstStyle/>
        <a:p>
          <a:endParaRPr lang="fr-BE"/>
        </a:p>
      </dgm:t>
    </dgm:pt>
    <dgm:pt modelId="{8705C94B-F9F2-4217-820F-A119E0986154}" type="pres">
      <dgm:prSet presAssocID="{AB11AF3F-ED9D-47D3-834F-2F80BF37854A}" presName="hierChild3" presStyleCnt="0"/>
      <dgm:spPr/>
    </dgm:pt>
    <dgm:pt modelId="{15EE0749-3D15-4C36-BD92-518ABD5D3346}" type="pres">
      <dgm:prSet presAssocID="{DBE7FBD5-4838-4F76-8048-60A6DB75912D}" presName="Name19" presStyleLbl="parChTrans1D4" presStyleIdx="1" presStyleCnt="5"/>
      <dgm:spPr/>
      <dgm:t>
        <a:bodyPr/>
        <a:lstStyle/>
        <a:p>
          <a:endParaRPr lang="fr-BE"/>
        </a:p>
      </dgm:t>
    </dgm:pt>
    <dgm:pt modelId="{CBD0E7A7-7774-4D78-B063-44BA1827F024}" type="pres">
      <dgm:prSet presAssocID="{6D1827DB-E561-47F2-9AF9-ABA6479065F5}" presName="Name21" presStyleCnt="0"/>
      <dgm:spPr/>
    </dgm:pt>
    <dgm:pt modelId="{E96292E9-C372-4989-A26E-92C1C8FB8A4B}" type="pres">
      <dgm:prSet presAssocID="{6D1827DB-E561-47F2-9AF9-ABA6479065F5}" presName="level2Shape" presStyleLbl="node4" presStyleIdx="1" presStyleCnt="5"/>
      <dgm:spPr/>
      <dgm:t>
        <a:bodyPr/>
        <a:lstStyle/>
        <a:p>
          <a:endParaRPr lang="fr-BE"/>
        </a:p>
      </dgm:t>
    </dgm:pt>
    <dgm:pt modelId="{12509118-37F2-468E-A26D-5DBDF7C41DD6}" type="pres">
      <dgm:prSet presAssocID="{6D1827DB-E561-47F2-9AF9-ABA6479065F5}" presName="hierChild3" presStyleCnt="0"/>
      <dgm:spPr/>
    </dgm:pt>
    <dgm:pt modelId="{81B69208-A6DC-47AF-A313-B1743CEEA9AD}" type="pres">
      <dgm:prSet presAssocID="{ED3C8A2C-9458-4D8F-A271-26B435AF2FA1}" presName="Name19" presStyleLbl="parChTrans1D4" presStyleIdx="2" presStyleCnt="5"/>
      <dgm:spPr/>
      <dgm:t>
        <a:bodyPr/>
        <a:lstStyle/>
        <a:p>
          <a:endParaRPr lang="fr-BE"/>
        </a:p>
      </dgm:t>
    </dgm:pt>
    <dgm:pt modelId="{B4D2D753-E53F-4EAA-8C22-FD75E82F50CE}" type="pres">
      <dgm:prSet presAssocID="{7949F6A7-D7B4-4A9E-B10E-3A30B7B35C43}" presName="Name21" presStyleCnt="0"/>
      <dgm:spPr/>
    </dgm:pt>
    <dgm:pt modelId="{AF3EFCC0-81E9-4133-AAE0-67B8D17E1FA8}" type="pres">
      <dgm:prSet presAssocID="{7949F6A7-D7B4-4A9E-B10E-3A30B7B35C43}" presName="level2Shape" presStyleLbl="node4" presStyleIdx="2" presStyleCnt="5"/>
      <dgm:spPr/>
      <dgm:t>
        <a:bodyPr/>
        <a:lstStyle/>
        <a:p>
          <a:endParaRPr lang="fr-BE"/>
        </a:p>
      </dgm:t>
    </dgm:pt>
    <dgm:pt modelId="{2D550505-23E5-4695-8FFA-D224709E6806}" type="pres">
      <dgm:prSet presAssocID="{7949F6A7-D7B4-4A9E-B10E-3A30B7B35C43}" presName="hierChild3" presStyleCnt="0"/>
      <dgm:spPr/>
    </dgm:pt>
    <dgm:pt modelId="{A2F3AF6D-8440-4B0B-A6F0-41FF532804C3}" type="pres">
      <dgm:prSet presAssocID="{AD592F86-D0F0-440F-A337-1D7ED8C6F7FE}" presName="Name19" presStyleLbl="parChTrans1D3" presStyleIdx="1" presStyleCnt="2"/>
      <dgm:spPr/>
      <dgm:t>
        <a:bodyPr/>
        <a:lstStyle/>
        <a:p>
          <a:endParaRPr lang="fr-BE"/>
        </a:p>
      </dgm:t>
    </dgm:pt>
    <dgm:pt modelId="{9EF8DC5E-A939-4FEC-9111-364E3BD45183}" type="pres">
      <dgm:prSet presAssocID="{B2EC5129-A175-4927-B204-0DE3F94A3A86}" presName="Name21" presStyleCnt="0"/>
      <dgm:spPr/>
    </dgm:pt>
    <dgm:pt modelId="{879A93D8-9B34-4FEF-9EF1-7D1EB2F73CB4}" type="pres">
      <dgm:prSet presAssocID="{B2EC5129-A175-4927-B204-0DE3F94A3A86}" presName="level2Shape" presStyleLbl="node3" presStyleIdx="1" presStyleCnt="2"/>
      <dgm:spPr/>
      <dgm:t>
        <a:bodyPr/>
        <a:lstStyle/>
        <a:p>
          <a:endParaRPr lang="fr-BE"/>
        </a:p>
      </dgm:t>
    </dgm:pt>
    <dgm:pt modelId="{85C02C18-CC6A-4B0E-B90E-4E17D9A01D90}" type="pres">
      <dgm:prSet presAssocID="{B2EC5129-A175-4927-B204-0DE3F94A3A86}" presName="hierChild3" presStyleCnt="0"/>
      <dgm:spPr/>
    </dgm:pt>
    <dgm:pt modelId="{A29F4072-8A21-4CEC-9B1B-28E095BEEFEA}" type="pres">
      <dgm:prSet presAssocID="{3F640089-E314-443B-981F-390366FA9446}" presName="Name19" presStyleLbl="parChTrans1D4" presStyleIdx="3" presStyleCnt="5"/>
      <dgm:spPr/>
      <dgm:t>
        <a:bodyPr/>
        <a:lstStyle/>
        <a:p>
          <a:endParaRPr lang="fr-BE"/>
        </a:p>
      </dgm:t>
    </dgm:pt>
    <dgm:pt modelId="{0E0EFD96-7165-49E0-AE97-4B35729588C6}" type="pres">
      <dgm:prSet presAssocID="{5B2603F9-611B-4406-92AE-ADA91D9FDF2F}" presName="Name21" presStyleCnt="0"/>
      <dgm:spPr/>
    </dgm:pt>
    <dgm:pt modelId="{6A6BDE4B-F803-4851-A86F-153145DE836E}" type="pres">
      <dgm:prSet presAssocID="{5B2603F9-611B-4406-92AE-ADA91D9FDF2F}" presName="level2Shape" presStyleLbl="node4" presStyleIdx="3" presStyleCnt="5"/>
      <dgm:spPr/>
      <dgm:t>
        <a:bodyPr/>
        <a:lstStyle/>
        <a:p>
          <a:endParaRPr lang="fr-BE"/>
        </a:p>
      </dgm:t>
    </dgm:pt>
    <dgm:pt modelId="{14CDED79-872C-4F8D-B1D3-60D938CDBCF0}" type="pres">
      <dgm:prSet presAssocID="{5B2603F9-611B-4406-92AE-ADA91D9FDF2F}" presName="hierChild3" presStyleCnt="0"/>
      <dgm:spPr/>
    </dgm:pt>
    <dgm:pt modelId="{F6FD3876-FA7B-4A46-988E-AC1B78C736AA}" type="pres">
      <dgm:prSet presAssocID="{AC1F97CA-6189-49D4-90BB-BE0D3572B344}" presName="Name19" presStyleLbl="parChTrans1D4" presStyleIdx="4" presStyleCnt="5"/>
      <dgm:spPr/>
      <dgm:t>
        <a:bodyPr/>
        <a:lstStyle/>
        <a:p>
          <a:endParaRPr lang="fr-BE"/>
        </a:p>
      </dgm:t>
    </dgm:pt>
    <dgm:pt modelId="{1B8055B2-2B4D-4811-82B6-CEE5CB649AF9}" type="pres">
      <dgm:prSet presAssocID="{C1C056C9-F893-4E02-9F6E-AD1741E50309}" presName="Name21" presStyleCnt="0"/>
      <dgm:spPr/>
    </dgm:pt>
    <dgm:pt modelId="{F6922775-9C90-4633-871F-3E33072E0832}" type="pres">
      <dgm:prSet presAssocID="{C1C056C9-F893-4E02-9F6E-AD1741E50309}" presName="level2Shape" presStyleLbl="node4" presStyleIdx="4" presStyleCnt="5"/>
      <dgm:spPr/>
      <dgm:t>
        <a:bodyPr/>
        <a:lstStyle/>
        <a:p>
          <a:endParaRPr lang="fr-BE"/>
        </a:p>
      </dgm:t>
    </dgm:pt>
    <dgm:pt modelId="{5790FA4B-0510-43BC-8EC0-A8B64D824011}" type="pres">
      <dgm:prSet presAssocID="{C1C056C9-F893-4E02-9F6E-AD1741E50309}" presName="hierChild3" presStyleCnt="0"/>
      <dgm:spPr/>
    </dgm:pt>
    <dgm:pt modelId="{1CF64677-6E9C-4A9F-A485-FCC22E61F0A7}" type="pres">
      <dgm:prSet presAssocID="{FD9B7D76-AAC7-416D-9B5E-40111EBD065E}" presName="bgShapesFlow" presStyleCnt="0"/>
      <dgm:spPr/>
    </dgm:pt>
  </dgm:ptLst>
  <dgm:cxnLst>
    <dgm:cxn modelId="{E55BB074-A3A8-4769-ABEB-05D68472648B}" srcId="{7C3C83DF-6E22-4EA8-BD16-D0999C0F2664}" destId="{AB11AF3F-ED9D-47D3-834F-2F80BF37854A}" srcOrd="0" destOrd="0" parTransId="{1F5B8F58-B82A-42CA-BA8C-709236D5CC90}" sibTransId="{B1A56ACF-6BA3-4E81-B998-2A8AC566EF41}"/>
    <dgm:cxn modelId="{752C4C74-B760-43E1-B00E-069064A5CE36}" type="presOf" srcId="{AC1F97CA-6189-49D4-90BB-BE0D3572B344}" destId="{F6FD3876-FA7B-4A46-988E-AC1B78C736AA}" srcOrd="0" destOrd="0" presId="urn:microsoft.com/office/officeart/2005/8/layout/hierarchy6"/>
    <dgm:cxn modelId="{D74BFC43-9870-41CD-AEA6-33AFCBA2D4B0}" srcId="{F164D226-B3A9-4A02-A5C6-260D538D06EE}" destId="{B2EC5129-A175-4927-B204-0DE3F94A3A86}" srcOrd="1" destOrd="0" parTransId="{AD592F86-D0F0-440F-A337-1D7ED8C6F7FE}" sibTransId="{C0BE28DF-7AF2-4F3E-87A6-86082D970897}"/>
    <dgm:cxn modelId="{97271269-D58A-4BCB-B898-0F15754BF1C0}" type="presOf" srcId="{20727129-30F6-4051-BC3F-2CFF106F51BD}" destId="{14F0A5A9-310D-49C4-B215-5C76E90781D0}" srcOrd="0" destOrd="0" presId="urn:microsoft.com/office/officeart/2005/8/layout/hierarchy6"/>
    <dgm:cxn modelId="{DA1A307A-9C86-4723-AFF9-781509986B9A}" type="presOf" srcId="{7C3C83DF-6E22-4EA8-BD16-D0999C0F2664}" destId="{9DCEC4D4-D97B-49FC-8C67-B20574E99075}" srcOrd="0" destOrd="0" presId="urn:microsoft.com/office/officeart/2005/8/layout/hierarchy6"/>
    <dgm:cxn modelId="{181EC8BC-D6A4-4E4B-96AF-D6FDC1B752BB}" type="presOf" srcId="{1F5B8F58-B82A-42CA-BA8C-709236D5CC90}" destId="{FFCB47A5-0352-419A-938B-F99F0E921160}" srcOrd="0" destOrd="0" presId="urn:microsoft.com/office/officeart/2005/8/layout/hierarchy6"/>
    <dgm:cxn modelId="{4DC59639-804A-4C64-BB94-67DD4DD017C7}" type="presOf" srcId="{AD592F86-D0F0-440F-A337-1D7ED8C6F7FE}" destId="{A2F3AF6D-8440-4B0B-A6F0-41FF532804C3}" srcOrd="0" destOrd="0" presId="urn:microsoft.com/office/officeart/2005/8/layout/hierarchy6"/>
    <dgm:cxn modelId="{C773B2BE-DA98-41B8-8C55-9486560E7FDA}" srcId="{7C3C83DF-6E22-4EA8-BD16-D0999C0F2664}" destId="{6D1827DB-E561-47F2-9AF9-ABA6479065F5}" srcOrd="1" destOrd="0" parTransId="{DBE7FBD5-4838-4F76-8048-60A6DB75912D}" sibTransId="{82DC29CD-3450-4168-BD51-AEBE18B0B2A7}"/>
    <dgm:cxn modelId="{EC2DC2ED-BB63-4E86-AD0B-0DC0E5FB6BA3}" type="presOf" srcId="{A6207FBE-0023-4FFE-9A90-DEEBBD6E7466}" destId="{FCFBFDC5-2900-4D3A-9480-4E4DE260C8BE}" srcOrd="0" destOrd="0" presId="urn:microsoft.com/office/officeart/2005/8/layout/hierarchy6"/>
    <dgm:cxn modelId="{3265CC8A-A909-40F3-BF30-113880130416}" srcId="{B2EC5129-A175-4927-B204-0DE3F94A3A86}" destId="{C1C056C9-F893-4E02-9F6E-AD1741E50309}" srcOrd="1" destOrd="0" parTransId="{AC1F97CA-6189-49D4-90BB-BE0D3572B344}" sibTransId="{B39845D0-1039-4D0A-ABC1-A0533C063A43}"/>
    <dgm:cxn modelId="{9D95038A-0445-4CE0-BF79-4D436BBC5FF4}" type="presOf" srcId="{DBE7FBD5-4838-4F76-8048-60A6DB75912D}" destId="{15EE0749-3D15-4C36-BD92-518ABD5D3346}" srcOrd="0" destOrd="0" presId="urn:microsoft.com/office/officeart/2005/8/layout/hierarchy6"/>
    <dgm:cxn modelId="{40A7B33A-A3C3-4A05-ACB0-C8E655095BCD}" type="presOf" srcId="{F164D226-B3A9-4A02-A5C6-260D538D06EE}" destId="{4580D56B-1865-4E70-B707-D39C85A4A6D9}" srcOrd="0" destOrd="0" presId="urn:microsoft.com/office/officeart/2005/8/layout/hierarchy6"/>
    <dgm:cxn modelId="{D2333C69-4CF8-44B6-887B-1027C4A87718}" srcId="{7C3C83DF-6E22-4EA8-BD16-D0999C0F2664}" destId="{7949F6A7-D7B4-4A9E-B10E-3A30B7B35C43}" srcOrd="2" destOrd="0" parTransId="{ED3C8A2C-9458-4D8F-A271-26B435AF2FA1}" sibTransId="{CF31230E-C8EF-4E63-98AB-A91DFD41322B}"/>
    <dgm:cxn modelId="{087D871C-EC50-48BB-BD77-6BF9B47ABFD5}" srcId="{F164D226-B3A9-4A02-A5C6-260D538D06EE}" destId="{7C3C83DF-6E22-4EA8-BD16-D0999C0F2664}" srcOrd="0" destOrd="0" parTransId="{A6207FBE-0023-4FFE-9A90-DEEBBD6E7466}" sibTransId="{7A1A9A59-981B-4F6B-BE5E-6346E89B19CE}"/>
    <dgm:cxn modelId="{82852CBD-CC28-4175-A260-49D186B118A6}" type="presOf" srcId="{ED3C8A2C-9458-4D8F-A271-26B435AF2FA1}" destId="{81B69208-A6DC-47AF-A313-B1743CEEA9AD}" srcOrd="0" destOrd="0" presId="urn:microsoft.com/office/officeart/2005/8/layout/hierarchy6"/>
    <dgm:cxn modelId="{14974E79-77CC-4E81-ADD7-41F53941C8B4}" type="presOf" srcId="{7949F6A7-D7B4-4A9E-B10E-3A30B7B35C43}" destId="{AF3EFCC0-81E9-4133-AAE0-67B8D17E1FA8}" srcOrd="0" destOrd="0" presId="urn:microsoft.com/office/officeart/2005/8/layout/hierarchy6"/>
    <dgm:cxn modelId="{CB4BFE9A-9016-47ED-8F79-FC1AB8810513}" srcId="{FD9B7D76-AAC7-416D-9B5E-40111EBD065E}" destId="{5D41FB03-FA23-4F41-87D3-5B2C2DA1B79F}" srcOrd="0" destOrd="0" parTransId="{C897B54D-F8A3-4B38-A640-23F3FD1A57A7}" sibTransId="{B95FCAE0-21AB-4D86-A269-D34AA56560F9}"/>
    <dgm:cxn modelId="{B34BC925-7B93-42E9-965C-DAFC84C144AF}" type="presOf" srcId="{AB11AF3F-ED9D-47D3-834F-2F80BF37854A}" destId="{3DB52C08-3DBF-4111-A8A8-B8CC0E2D038E}" srcOrd="0" destOrd="0" presId="urn:microsoft.com/office/officeart/2005/8/layout/hierarchy6"/>
    <dgm:cxn modelId="{8C6FBFC4-FD13-4756-B6CD-0F49CE8492B0}" srcId="{5D41FB03-FA23-4F41-87D3-5B2C2DA1B79F}" destId="{F164D226-B3A9-4A02-A5C6-260D538D06EE}" srcOrd="0" destOrd="0" parTransId="{20727129-30F6-4051-BC3F-2CFF106F51BD}" sibTransId="{55ADA1F6-57C1-4743-8FB6-C0B004AA490F}"/>
    <dgm:cxn modelId="{581325D9-2466-409F-8800-D1956F930393}" type="presOf" srcId="{C1C056C9-F893-4E02-9F6E-AD1741E50309}" destId="{F6922775-9C90-4633-871F-3E33072E0832}" srcOrd="0" destOrd="0" presId="urn:microsoft.com/office/officeart/2005/8/layout/hierarchy6"/>
    <dgm:cxn modelId="{A37ED315-C0B5-41BB-B480-5D3D25D7CBB0}" type="presOf" srcId="{FD9B7D76-AAC7-416D-9B5E-40111EBD065E}" destId="{4568513A-A7F5-4841-B679-767D862DDA4E}" srcOrd="0" destOrd="0" presId="urn:microsoft.com/office/officeart/2005/8/layout/hierarchy6"/>
    <dgm:cxn modelId="{A2D78F3C-D3DF-4D75-B888-EAB6F43EB096}" type="presOf" srcId="{3F640089-E314-443B-981F-390366FA9446}" destId="{A29F4072-8A21-4CEC-9B1B-28E095BEEFEA}" srcOrd="0" destOrd="0" presId="urn:microsoft.com/office/officeart/2005/8/layout/hierarchy6"/>
    <dgm:cxn modelId="{65CC0885-7EC9-462C-9D16-5004980B3702}" type="presOf" srcId="{B2EC5129-A175-4927-B204-0DE3F94A3A86}" destId="{879A93D8-9B34-4FEF-9EF1-7D1EB2F73CB4}" srcOrd="0" destOrd="0" presId="urn:microsoft.com/office/officeart/2005/8/layout/hierarchy6"/>
    <dgm:cxn modelId="{57275C50-6F97-4C32-8DC6-727A644F7AEF}" type="presOf" srcId="{6D1827DB-E561-47F2-9AF9-ABA6479065F5}" destId="{E96292E9-C372-4989-A26E-92C1C8FB8A4B}" srcOrd="0" destOrd="0" presId="urn:microsoft.com/office/officeart/2005/8/layout/hierarchy6"/>
    <dgm:cxn modelId="{4BB148A6-3ECA-40F2-8E5E-AFC7116ADBA4}" type="presOf" srcId="{5B2603F9-611B-4406-92AE-ADA91D9FDF2F}" destId="{6A6BDE4B-F803-4851-A86F-153145DE836E}" srcOrd="0" destOrd="0" presId="urn:microsoft.com/office/officeart/2005/8/layout/hierarchy6"/>
    <dgm:cxn modelId="{7032C2D4-0AA5-4F90-8CA7-DB5CED48CC33}" type="presOf" srcId="{5D41FB03-FA23-4F41-87D3-5B2C2DA1B79F}" destId="{B9B3F0F4-8A9C-455C-8D8A-1467364883DF}" srcOrd="0" destOrd="0" presId="urn:microsoft.com/office/officeart/2005/8/layout/hierarchy6"/>
    <dgm:cxn modelId="{C0A086D1-20CE-43E9-B50F-6C1C78496469}" srcId="{B2EC5129-A175-4927-B204-0DE3F94A3A86}" destId="{5B2603F9-611B-4406-92AE-ADA91D9FDF2F}" srcOrd="0" destOrd="0" parTransId="{3F640089-E314-443B-981F-390366FA9446}" sibTransId="{7F019314-993E-4FCC-B2AE-6DACB9BECB2F}"/>
    <dgm:cxn modelId="{B1F52BC9-CBDF-499D-8AD3-A5224B70100D}" type="presParOf" srcId="{4568513A-A7F5-4841-B679-767D862DDA4E}" destId="{63349A9A-3E24-487E-BF36-E4F069D4CE68}" srcOrd="0" destOrd="0" presId="urn:microsoft.com/office/officeart/2005/8/layout/hierarchy6"/>
    <dgm:cxn modelId="{E9239CEB-2AAD-4EC5-81FB-9D6F72894A6D}" type="presParOf" srcId="{63349A9A-3E24-487E-BF36-E4F069D4CE68}" destId="{22CFC898-C26E-4657-8591-4BD50980CA06}" srcOrd="0" destOrd="0" presId="urn:microsoft.com/office/officeart/2005/8/layout/hierarchy6"/>
    <dgm:cxn modelId="{F179FB24-EB46-463A-A385-8991DB961ABA}" type="presParOf" srcId="{22CFC898-C26E-4657-8591-4BD50980CA06}" destId="{BCDFFFC0-6F8D-49D2-900B-20B1F4257220}" srcOrd="0" destOrd="0" presId="urn:microsoft.com/office/officeart/2005/8/layout/hierarchy6"/>
    <dgm:cxn modelId="{602D1F84-99A0-4DB0-8D56-DEFB6C6A4C38}" type="presParOf" srcId="{BCDFFFC0-6F8D-49D2-900B-20B1F4257220}" destId="{B9B3F0F4-8A9C-455C-8D8A-1467364883DF}" srcOrd="0" destOrd="0" presId="urn:microsoft.com/office/officeart/2005/8/layout/hierarchy6"/>
    <dgm:cxn modelId="{62E0A19B-A36A-47B3-BD25-7E23E1079F1F}" type="presParOf" srcId="{BCDFFFC0-6F8D-49D2-900B-20B1F4257220}" destId="{ECC94F0E-8646-4488-AEA8-7783097CAB30}" srcOrd="1" destOrd="0" presId="urn:microsoft.com/office/officeart/2005/8/layout/hierarchy6"/>
    <dgm:cxn modelId="{CBBE17B8-AA24-4E5F-800B-B23EB08C31C9}" type="presParOf" srcId="{ECC94F0E-8646-4488-AEA8-7783097CAB30}" destId="{14F0A5A9-310D-49C4-B215-5C76E90781D0}" srcOrd="0" destOrd="0" presId="urn:microsoft.com/office/officeart/2005/8/layout/hierarchy6"/>
    <dgm:cxn modelId="{981D09E4-4A53-4555-98B4-B2AF744A4539}" type="presParOf" srcId="{ECC94F0E-8646-4488-AEA8-7783097CAB30}" destId="{72F62EA9-ED41-45FE-B003-D3408C690627}" srcOrd="1" destOrd="0" presId="urn:microsoft.com/office/officeart/2005/8/layout/hierarchy6"/>
    <dgm:cxn modelId="{2D715196-9138-41B4-BCC0-D1DEAFD06E28}" type="presParOf" srcId="{72F62EA9-ED41-45FE-B003-D3408C690627}" destId="{4580D56B-1865-4E70-B707-D39C85A4A6D9}" srcOrd="0" destOrd="0" presId="urn:microsoft.com/office/officeart/2005/8/layout/hierarchy6"/>
    <dgm:cxn modelId="{499AEDC6-9072-47C1-8002-7A5508A833A6}" type="presParOf" srcId="{72F62EA9-ED41-45FE-B003-D3408C690627}" destId="{3C8F7683-B464-47B7-902D-69E9C3EE99D4}" srcOrd="1" destOrd="0" presId="urn:microsoft.com/office/officeart/2005/8/layout/hierarchy6"/>
    <dgm:cxn modelId="{366A63EB-4EB7-4722-B871-1F9BA6528E64}" type="presParOf" srcId="{3C8F7683-B464-47B7-902D-69E9C3EE99D4}" destId="{FCFBFDC5-2900-4D3A-9480-4E4DE260C8BE}" srcOrd="0" destOrd="0" presId="urn:microsoft.com/office/officeart/2005/8/layout/hierarchy6"/>
    <dgm:cxn modelId="{247EC266-A5D5-4F8F-82C1-7FDA01933DB5}" type="presParOf" srcId="{3C8F7683-B464-47B7-902D-69E9C3EE99D4}" destId="{8766FCC0-2566-40FF-9595-9A160775ED9F}" srcOrd="1" destOrd="0" presId="urn:microsoft.com/office/officeart/2005/8/layout/hierarchy6"/>
    <dgm:cxn modelId="{0B86B4E8-F646-4476-B3F0-00EA7F0CEA08}" type="presParOf" srcId="{8766FCC0-2566-40FF-9595-9A160775ED9F}" destId="{9DCEC4D4-D97B-49FC-8C67-B20574E99075}" srcOrd="0" destOrd="0" presId="urn:microsoft.com/office/officeart/2005/8/layout/hierarchy6"/>
    <dgm:cxn modelId="{7BBF401B-84AA-418C-8A6E-1D9C56858EC3}" type="presParOf" srcId="{8766FCC0-2566-40FF-9595-9A160775ED9F}" destId="{3D95BCC9-18C2-4083-A45E-0C377B634547}" srcOrd="1" destOrd="0" presId="urn:microsoft.com/office/officeart/2005/8/layout/hierarchy6"/>
    <dgm:cxn modelId="{C731704E-06DA-43FC-8168-3C962EDB70FB}" type="presParOf" srcId="{3D95BCC9-18C2-4083-A45E-0C377B634547}" destId="{FFCB47A5-0352-419A-938B-F99F0E921160}" srcOrd="0" destOrd="0" presId="urn:microsoft.com/office/officeart/2005/8/layout/hierarchy6"/>
    <dgm:cxn modelId="{9000FE31-CAF3-402E-9CEB-F04FD72216A6}" type="presParOf" srcId="{3D95BCC9-18C2-4083-A45E-0C377B634547}" destId="{4E19F764-684F-4005-836C-D3EAF87BCD84}" srcOrd="1" destOrd="0" presId="urn:microsoft.com/office/officeart/2005/8/layout/hierarchy6"/>
    <dgm:cxn modelId="{34E7ABDB-C34E-4052-85C2-03BB8F0F7AF5}" type="presParOf" srcId="{4E19F764-684F-4005-836C-D3EAF87BCD84}" destId="{3DB52C08-3DBF-4111-A8A8-B8CC0E2D038E}" srcOrd="0" destOrd="0" presId="urn:microsoft.com/office/officeart/2005/8/layout/hierarchy6"/>
    <dgm:cxn modelId="{7E123409-0E34-4E17-89A4-CF0BAB259C34}" type="presParOf" srcId="{4E19F764-684F-4005-836C-D3EAF87BCD84}" destId="{8705C94B-F9F2-4217-820F-A119E0986154}" srcOrd="1" destOrd="0" presId="urn:microsoft.com/office/officeart/2005/8/layout/hierarchy6"/>
    <dgm:cxn modelId="{D9BBB674-D7F9-42F0-B14D-C9EB0C30BE9A}" type="presParOf" srcId="{3D95BCC9-18C2-4083-A45E-0C377B634547}" destId="{15EE0749-3D15-4C36-BD92-518ABD5D3346}" srcOrd="2" destOrd="0" presId="urn:microsoft.com/office/officeart/2005/8/layout/hierarchy6"/>
    <dgm:cxn modelId="{57E7A8A9-5FB2-4409-8B6E-75D2250B2AED}" type="presParOf" srcId="{3D95BCC9-18C2-4083-A45E-0C377B634547}" destId="{CBD0E7A7-7774-4D78-B063-44BA1827F024}" srcOrd="3" destOrd="0" presId="urn:microsoft.com/office/officeart/2005/8/layout/hierarchy6"/>
    <dgm:cxn modelId="{18B95F5E-6830-406B-8A7A-89D91E79203D}" type="presParOf" srcId="{CBD0E7A7-7774-4D78-B063-44BA1827F024}" destId="{E96292E9-C372-4989-A26E-92C1C8FB8A4B}" srcOrd="0" destOrd="0" presId="urn:microsoft.com/office/officeart/2005/8/layout/hierarchy6"/>
    <dgm:cxn modelId="{1AA5E227-648F-41D3-AE7F-7EA547E43748}" type="presParOf" srcId="{CBD0E7A7-7774-4D78-B063-44BA1827F024}" destId="{12509118-37F2-468E-A26D-5DBDF7C41DD6}" srcOrd="1" destOrd="0" presId="urn:microsoft.com/office/officeart/2005/8/layout/hierarchy6"/>
    <dgm:cxn modelId="{06A25850-F058-4C38-B72F-E3C659EEA18B}" type="presParOf" srcId="{3D95BCC9-18C2-4083-A45E-0C377B634547}" destId="{81B69208-A6DC-47AF-A313-B1743CEEA9AD}" srcOrd="4" destOrd="0" presId="urn:microsoft.com/office/officeart/2005/8/layout/hierarchy6"/>
    <dgm:cxn modelId="{9562D233-DF9F-407C-B7DA-B717C5372959}" type="presParOf" srcId="{3D95BCC9-18C2-4083-A45E-0C377B634547}" destId="{B4D2D753-E53F-4EAA-8C22-FD75E82F50CE}" srcOrd="5" destOrd="0" presId="urn:microsoft.com/office/officeart/2005/8/layout/hierarchy6"/>
    <dgm:cxn modelId="{C990F4F8-828B-4A19-BE55-9E7742E1C270}" type="presParOf" srcId="{B4D2D753-E53F-4EAA-8C22-FD75E82F50CE}" destId="{AF3EFCC0-81E9-4133-AAE0-67B8D17E1FA8}" srcOrd="0" destOrd="0" presId="urn:microsoft.com/office/officeart/2005/8/layout/hierarchy6"/>
    <dgm:cxn modelId="{2E2229C1-F1A2-4A75-8438-98E9EDAB5261}" type="presParOf" srcId="{B4D2D753-E53F-4EAA-8C22-FD75E82F50CE}" destId="{2D550505-23E5-4695-8FFA-D224709E6806}" srcOrd="1" destOrd="0" presId="urn:microsoft.com/office/officeart/2005/8/layout/hierarchy6"/>
    <dgm:cxn modelId="{D9A5E8B6-CD5E-4EE2-AAF4-2F5EEFB998C3}" type="presParOf" srcId="{3C8F7683-B464-47B7-902D-69E9C3EE99D4}" destId="{A2F3AF6D-8440-4B0B-A6F0-41FF532804C3}" srcOrd="2" destOrd="0" presId="urn:microsoft.com/office/officeart/2005/8/layout/hierarchy6"/>
    <dgm:cxn modelId="{C164E7EB-36B2-4CCD-822C-842C238A4013}" type="presParOf" srcId="{3C8F7683-B464-47B7-902D-69E9C3EE99D4}" destId="{9EF8DC5E-A939-4FEC-9111-364E3BD45183}" srcOrd="3" destOrd="0" presId="urn:microsoft.com/office/officeart/2005/8/layout/hierarchy6"/>
    <dgm:cxn modelId="{9B585B98-DC30-47A6-8885-0FD9197817A8}" type="presParOf" srcId="{9EF8DC5E-A939-4FEC-9111-364E3BD45183}" destId="{879A93D8-9B34-4FEF-9EF1-7D1EB2F73CB4}" srcOrd="0" destOrd="0" presId="urn:microsoft.com/office/officeart/2005/8/layout/hierarchy6"/>
    <dgm:cxn modelId="{038685E4-136B-4B22-B8E0-76DA944F5AB0}" type="presParOf" srcId="{9EF8DC5E-A939-4FEC-9111-364E3BD45183}" destId="{85C02C18-CC6A-4B0E-B90E-4E17D9A01D90}" srcOrd="1" destOrd="0" presId="urn:microsoft.com/office/officeart/2005/8/layout/hierarchy6"/>
    <dgm:cxn modelId="{7E1430D2-7EBC-4B31-BD51-5CAFF23D0EA4}" type="presParOf" srcId="{85C02C18-CC6A-4B0E-B90E-4E17D9A01D90}" destId="{A29F4072-8A21-4CEC-9B1B-28E095BEEFEA}" srcOrd="0" destOrd="0" presId="urn:microsoft.com/office/officeart/2005/8/layout/hierarchy6"/>
    <dgm:cxn modelId="{8BBB85E8-E31A-4717-A62E-4AD20717CEB9}" type="presParOf" srcId="{85C02C18-CC6A-4B0E-B90E-4E17D9A01D90}" destId="{0E0EFD96-7165-49E0-AE97-4B35729588C6}" srcOrd="1" destOrd="0" presId="urn:microsoft.com/office/officeart/2005/8/layout/hierarchy6"/>
    <dgm:cxn modelId="{7D3923E2-ACE4-4694-B7E9-E2CD089E08F5}" type="presParOf" srcId="{0E0EFD96-7165-49E0-AE97-4B35729588C6}" destId="{6A6BDE4B-F803-4851-A86F-153145DE836E}" srcOrd="0" destOrd="0" presId="urn:microsoft.com/office/officeart/2005/8/layout/hierarchy6"/>
    <dgm:cxn modelId="{51B194FF-03D1-4BE9-8E3A-7356B733525D}" type="presParOf" srcId="{0E0EFD96-7165-49E0-AE97-4B35729588C6}" destId="{14CDED79-872C-4F8D-B1D3-60D938CDBCF0}" srcOrd="1" destOrd="0" presId="urn:microsoft.com/office/officeart/2005/8/layout/hierarchy6"/>
    <dgm:cxn modelId="{BFCADFC7-B12A-4BCF-A234-A9BEC308E26D}" type="presParOf" srcId="{85C02C18-CC6A-4B0E-B90E-4E17D9A01D90}" destId="{F6FD3876-FA7B-4A46-988E-AC1B78C736AA}" srcOrd="2" destOrd="0" presId="urn:microsoft.com/office/officeart/2005/8/layout/hierarchy6"/>
    <dgm:cxn modelId="{7FB65EF6-9C0F-4D14-8D4D-FF77F817ADF1}" type="presParOf" srcId="{85C02C18-CC6A-4B0E-B90E-4E17D9A01D90}" destId="{1B8055B2-2B4D-4811-82B6-CEE5CB649AF9}" srcOrd="3" destOrd="0" presId="urn:microsoft.com/office/officeart/2005/8/layout/hierarchy6"/>
    <dgm:cxn modelId="{2A2DF51D-22D2-4C52-A08A-9786F1DC7F67}" type="presParOf" srcId="{1B8055B2-2B4D-4811-82B6-CEE5CB649AF9}" destId="{F6922775-9C90-4633-871F-3E33072E0832}" srcOrd="0" destOrd="0" presId="urn:microsoft.com/office/officeart/2005/8/layout/hierarchy6"/>
    <dgm:cxn modelId="{900BB51B-8E0A-4741-9CE5-065CAB27D03A}" type="presParOf" srcId="{1B8055B2-2B4D-4811-82B6-CEE5CB649AF9}" destId="{5790FA4B-0510-43BC-8EC0-A8B64D824011}" srcOrd="1" destOrd="0" presId="urn:microsoft.com/office/officeart/2005/8/layout/hierarchy6"/>
    <dgm:cxn modelId="{CD94C7DD-D07F-4258-A3C2-B3BA3134C49B}" type="presParOf" srcId="{4568513A-A7F5-4841-B679-767D862DDA4E}" destId="{1CF64677-6E9C-4A9F-A485-FCC22E61F0A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B7D76-AAC7-416D-9B5E-40111EBD065E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5D41FB03-FA23-4F41-87D3-5B2C2DA1B79F}">
      <dgm:prSet phldrT="[Texte]"/>
      <dgm:spPr/>
      <dgm:t>
        <a:bodyPr/>
        <a:lstStyle/>
        <a:p>
          <a:r>
            <a:rPr lang="fr-BE" dirty="0" smtClean="0"/>
            <a:t>Concevoir un bâtiment très performant</a:t>
          </a:r>
          <a:endParaRPr lang="fr-BE" dirty="0"/>
        </a:p>
      </dgm:t>
    </dgm:pt>
    <dgm:pt modelId="{C897B54D-F8A3-4B38-A640-23F3FD1A57A7}" type="parTrans" cxnId="{CB4BFE9A-9016-47ED-8F79-FC1AB8810513}">
      <dgm:prSet/>
      <dgm:spPr/>
      <dgm:t>
        <a:bodyPr/>
        <a:lstStyle/>
        <a:p>
          <a:endParaRPr lang="fr-BE"/>
        </a:p>
      </dgm:t>
    </dgm:pt>
    <dgm:pt modelId="{B95FCAE0-21AB-4D86-A269-D34AA56560F9}" type="sibTrans" cxnId="{CB4BFE9A-9016-47ED-8F79-FC1AB8810513}">
      <dgm:prSet/>
      <dgm:spPr/>
      <dgm:t>
        <a:bodyPr/>
        <a:lstStyle/>
        <a:p>
          <a:endParaRPr lang="fr-BE"/>
        </a:p>
      </dgm:t>
    </dgm:pt>
    <dgm:pt modelId="{8B1A3DFB-FF86-4C34-8F07-0706623C14CE}">
      <dgm:prSet phldrT="[Texte]"/>
      <dgm:spPr/>
      <dgm:t>
        <a:bodyPr/>
        <a:lstStyle/>
        <a:p>
          <a:r>
            <a:rPr lang="fr-BE" dirty="0" smtClean="0"/>
            <a:t>Stratégie en période de non chauffage</a:t>
          </a:r>
          <a:endParaRPr lang="fr-BE" dirty="0"/>
        </a:p>
      </dgm:t>
    </dgm:pt>
    <dgm:pt modelId="{84C1EEB6-E411-4C1B-A789-F7616FE34F22}" type="parTrans" cxnId="{A25036C1-12DF-47EB-80B0-0DC0600DD46B}">
      <dgm:prSet/>
      <dgm:spPr/>
      <dgm:t>
        <a:bodyPr/>
        <a:lstStyle/>
        <a:p>
          <a:endParaRPr lang="fr-BE"/>
        </a:p>
      </dgm:t>
    </dgm:pt>
    <dgm:pt modelId="{31B87C81-10AC-46F4-9537-CD5BDAFD5370}" type="sibTrans" cxnId="{A25036C1-12DF-47EB-80B0-0DC0600DD46B}">
      <dgm:prSet/>
      <dgm:spPr/>
      <dgm:t>
        <a:bodyPr/>
        <a:lstStyle/>
        <a:p>
          <a:endParaRPr lang="fr-BE"/>
        </a:p>
      </dgm:t>
    </dgm:pt>
    <dgm:pt modelId="{3A5BBC62-BB91-4A0F-851B-34E595F9DB9C}">
      <dgm:prSet phldrT="[Texte]"/>
      <dgm:spPr/>
      <dgm:t>
        <a:bodyPr/>
        <a:lstStyle/>
        <a:p>
          <a:r>
            <a:rPr lang="fr-BE" dirty="0" smtClean="0">
              <a:sym typeface="Symbol"/>
            </a:rPr>
            <a:t> les apports solaires</a:t>
          </a:r>
          <a:endParaRPr lang="fr-BE" dirty="0"/>
        </a:p>
      </dgm:t>
    </dgm:pt>
    <dgm:pt modelId="{9BB2E67C-B760-4677-A200-50D1C6D5AD78}" type="parTrans" cxnId="{5C514753-E50F-46F4-A842-A7A19536378E}">
      <dgm:prSet/>
      <dgm:spPr/>
      <dgm:t>
        <a:bodyPr/>
        <a:lstStyle/>
        <a:p>
          <a:endParaRPr lang="fr-BE"/>
        </a:p>
      </dgm:t>
    </dgm:pt>
    <dgm:pt modelId="{F1697547-469B-4491-AD63-A330137B9BF8}" type="sibTrans" cxnId="{5C514753-E50F-46F4-A842-A7A19536378E}">
      <dgm:prSet/>
      <dgm:spPr/>
      <dgm:t>
        <a:bodyPr/>
        <a:lstStyle/>
        <a:p>
          <a:endParaRPr lang="fr-BE"/>
        </a:p>
      </dgm:t>
    </dgm:pt>
    <dgm:pt modelId="{DA628A7C-B605-4BAB-8755-9912A23C1D60}">
      <dgm:prSet phldrT="[Texte]"/>
      <dgm:spPr/>
      <dgm:t>
        <a:bodyPr/>
        <a:lstStyle/>
        <a:p>
          <a:r>
            <a:rPr lang="fr-BE" dirty="0" smtClean="0">
              <a:sym typeface="Symbol"/>
            </a:rPr>
            <a:t> les apports internes</a:t>
          </a:r>
          <a:endParaRPr lang="fr-BE" dirty="0"/>
        </a:p>
      </dgm:t>
    </dgm:pt>
    <dgm:pt modelId="{59042563-F491-4D84-8D5A-4BFB5C4E3E38}" type="parTrans" cxnId="{C7432089-4175-4B54-8C3B-352326180726}">
      <dgm:prSet/>
      <dgm:spPr/>
      <dgm:t>
        <a:bodyPr/>
        <a:lstStyle/>
        <a:p>
          <a:endParaRPr lang="fr-BE"/>
        </a:p>
      </dgm:t>
    </dgm:pt>
    <dgm:pt modelId="{154DA48D-067B-4FBA-BC2D-3E0C053BA154}" type="sibTrans" cxnId="{C7432089-4175-4B54-8C3B-352326180726}">
      <dgm:prSet/>
      <dgm:spPr/>
      <dgm:t>
        <a:bodyPr/>
        <a:lstStyle/>
        <a:p>
          <a:endParaRPr lang="fr-BE"/>
        </a:p>
      </dgm:t>
    </dgm:pt>
    <dgm:pt modelId="{ACA6E486-5368-4568-B6DC-62023318EF62}">
      <dgm:prSet phldrT="[Texte]"/>
      <dgm:spPr/>
      <dgm:t>
        <a:bodyPr/>
        <a:lstStyle/>
        <a:p>
          <a:r>
            <a:rPr lang="fr-BE" dirty="0" smtClean="0"/>
            <a:t>Evacuer et réguler la chaleur</a:t>
          </a:r>
          <a:endParaRPr lang="fr-BE" dirty="0"/>
        </a:p>
      </dgm:t>
    </dgm:pt>
    <dgm:pt modelId="{CD0D0642-2E8F-4900-91E4-930C5537DD25}" type="parTrans" cxnId="{F022597F-7648-4DB7-BB87-D4254AC3864B}">
      <dgm:prSet/>
      <dgm:spPr/>
      <dgm:t>
        <a:bodyPr/>
        <a:lstStyle/>
        <a:p>
          <a:endParaRPr lang="fr-BE"/>
        </a:p>
      </dgm:t>
    </dgm:pt>
    <dgm:pt modelId="{B31D5BDF-FF81-4B0B-B049-DD5373A59549}" type="sibTrans" cxnId="{F022597F-7648-4DB7-BB87-D4254AC3864B}">
      <dgm:prSet/>
      <dgm:spPr/>
      <dgm:t>
        <a:bodyPr/>
        <a:lstStyle/>
        <a:p>
          <a:endParaRPr lang="fr-BE"/>
        </a:p>
      </dgm:t>
    </dgm:pt>
    <dgm:pt modelId="{D60CAFEF-4D9F-47C7-84FD-08264A769144}">
      <dgm:prSet phldrT="[Texte]"/>
      <dgm:spPr/>
      <dgm:t>
        <a:bodyPr/>
        <a:lstStyle/>
        <a:p>
          <a:r>
            <a:rPr lang="fr-BE" dirty="0" smtClean="0">
              <a:sym typeface="Symbol"/>
            </a:rPr>
            <a:t> l’introduction d’air chaud</a:t>
          </a:r>
          <a:endParaRPr lang="fr-BE" dirty="0"/>
        </a:p>
      </dgm:t>
    </dgm:pt>
    <dgm:pt modelId="{45FC392F-D5AE-4A4A-8A1E-3CA88185D697}" type="parTrans" cxnId="{D932D5D9-095D-4A9F-B2D1-70235FCC1DC0}">
      <dgm:prSet/>
      <dgm:spPr/>
      <dgm:t>
        <a:bodyPr/>
        <a:lstStyle/>
        <a:p>
          <a:endParaRPr lang="fr-BE"/>
        </a:p>
      </dgm:t>
    </dgm:pt>
    <dgm:pt modelId="{4630995B-1A0A-4FCE-82A6-A14152CE8F19}" type="sibTrans" cxnId="{D932D5D9-095D-4A9F-B2D1-70235FCC1DC0}">
      <dgm:prSet/>
      <dgm:spPr/>
      <dgm:t>
        <a:bodyPr/>
        <a:lstStyle/>
        <a:p>
          <a:endParaRPr lang="fr-BE"/>
        </a:p>
      </dgm:t>
    </dgm:pt>
    <dgm:pt modelId="{5169A9F4-4BAE-44BD-84C7-19D327F367A5}">
      <dgm:prSet phldrT="[Texte]"/>
      <dgm:spPr/>
      <dgm:t>
        <a:bodyPr/>
        <a:lstStyle/>
        <a:p>
          <a:r>
            <a:rPr lang="fr-BE" dirty="0" smtClean="0"/>
            <a:t>Recourir à la </a:t>
          </a:r>
          <a:r>
            <a:rPr lang="fr-BE" dirty="0" err="1" smtClean="0"/>
            <a:t>surventilation</a:t>
          </a:r>
          <a:endParaRPr lang="fr-BE" dirty="0"/>
        </a:p>
      </dgm:t>
    </dgm:pt>
    <dgm:pt modelId="{7D28ACF6-F095-42A8-9EED-667CD243E992}" type="parTrans" cxnId="{73BE56BD-F4EA-4FA5-9B42-C2C62411BC53}">
      <dgm:prSet/>
      <dgm:spPr/>
      <dgm:t>
        <a:bodyPr/>
        <a:lstStyle/>
        <a:p>
          <a:endParaRPr lang="fr-BE"/>
        </a:p>
      </dgm:t>
    </dgm:pt>
    <dgm:pt modelId="{A84BD8B6-68C8-4B5F-A3EC-C5CE270ADF01}" type="sibTrans" cxnId="{73BE56BD-F4EA-4FA5-9B42-C2C62411BC53}">
      <dgm:prSet/>
      <dgm:spPr/>
      <dgm:t>
        <a:bodyPr/>
        <a:lstStyle/>
        <a:p>
          <a:endParaRPr lang="fr-BE"/>
        </a:p>
      </dgm:t>
    </dgm:pt>
    <dgm:pt modelId="{972CC1E2-4688-4016-967D-B07D84E3B72D}">
      <dgm:prSet phldrT="[Texte]"/>
      <dgm:spPr/>
      <dgm:t>
        <a:bodyPr/>
        <a:lstStyle/>
        <a:p>
          <a:r>
            <a:rPr lang="fr-BE" dirty="0" smtClean="0"/>
            <a:t>Tirer parti de l’inertie du bâtiment</a:t>
          </a:r>
          <a:endParaRPr lang="fr-BE" dirty="0"/>
        </a:p>
      </dgm:t>
    </dgm:pt>
    <dgm:pt modelId="{16E1B5BB-B8C1-49FE-B962-CB3A2FCFD163}" type="parTrans" cxnId="{CCC2335B-CC80-48E4-B30A-384323B643C8}">
      <dgm:prSet/>
      <dgm:spPr/>
      <dgm:t>
        <a:bodyPr/>
        <a:lstStyle/>
        <a:p>
          <a:endParaRPr lang="fr-BE"/>
        </a:p>
      </dgm:t>
    </dgm:pt>
    <dgm:pt modelId="{11DFB1AD-E199-47FE-8513-AF5379FEE047}" type="sibTrans" cxnId="{CCC2335B-CC80-48E4-B30A-384323B643C8}">
      <dgm:prSet/>
      <dgm:spPr/>
      <dgm:t>
        <a:bodyPr/>
        <a:lstStyle/>
        <a:p>
          <a:endParaRPr lang="fr-BE"/>
        </a:p>
      </dgm:t>
    </dgm:pt>
    <dgm:pt modelId="{78B29D22-96C0-4D0A-8386-A162D292A83B}">
      <dgm:prSet phldrT="[Texte]"/>
      <dgm:spPr/>
      <dgm:t>
        <a:bodyPr/>
        <a:lstStyle/>
        <a:p>
          <a:r>
            <a:rPr lang="fr-BE" dirty="0" smtClean="0"/>
            <a:t>Profiter de la fraicheur du sol</a:t>
          </a:r>
          <a:endParaRPr lang="fr-BE" dirty="0"/>
        </a:p>
      </dgm:t>
    </dgm:pt>
    <dgm:pt modelId="{531A114C-B364-4EE5-BE30-1F9799B6A197}" type="parTrans" cxnId="{B380F153-81C2-475C-8B3B-C4194AE3B5A3}">
      <dgm:prSet/>
      <dgm:spPr/>
      <dgm:t>
        <a:bodyPr/>
        <a:lstStyle/>
        <a:p>
          <a:endParaRPr lang="fr-BE"/>
        </a:p>
      </dgm:t>
    </dgm:pt>
    <dgm:pt modelId="{45EE3A90-B2E8-4377-91A2-E2D0D2F260FA}" type="sibTrans" cxnId="{B380F153-81C2-475C-8B3B-C4194AE3B5A3}">
      <dgm:prSet/>
      <dgm:spPr/>
      <dgm:t>
        <a:bodyPr/>
        <a:lstStyle/>
        <a:p>
          <a:endParaRPr lang="fr-BE"/>
        </a:p>
      </dgm:t>
    </dgm:pt>
    <dgm:pt modelId="{A018FB88-E34B-42BF-A263-A448D143DBBD}">
      <dgm:prSet phldrT="[Texte]"/>
      <dgm:spPr/>
      <dgm:t>
        <a:bodyPr/>
        <a:lstStyle/>
        <a:p>
          <a:r>
            <a:rPr lang="fr-BE" dirty="0" smtClean="0"/>
            <a:t>Minimiser les apports de chaleurs</a:t>
          </a:r>
          <a:endParaRPr lang="fr-BE" dirty="0"/>
        </a:p>
      </dgm:t>
    </dgm:pt>
    <dgm:pt modelId="{B114CB3F-39DD-4DA9-B1FA-CA1CA26CF1CF}" type="sibTrans" cxnId="{66652621-1617-4B88-9E28-160279FA5FED}">
      <dgm:prSet/>
      <dgm:spPr/>
      <dgm:t>
        <a:bodyPr/>
        <a:lstStyle/>
        <a:p>
          <a:endParaRPr lang="fr-BE"/>
        </a:p>
      </dgm:t>
    </dgm:pt>
    <dgm:pt modelId="{9BDDEE44-2E8F-4F01-8455-926A79F6F70C}" type="parTrans" cxnId="{66652621-1617-4B88-9E28-160279FA5FED}">
      <dgm:prSet/>
      <dgm:spPr/>
      <dgm:t>
        <a:bodyPr/>
        <a:lstStyle/>
        <a:p>
          <a:endParaRPr lang="fr-BE"/>
        </a:p>
      </dgm:t>
    </dgm:pt>
    <dgm:pt modelId="{4568513A-A7F5-4841-B679-767D862DDA4E}" type="pres">
      <dgm:prSet presAssocID="{FD9B7D76-AAC7-416D-9B5E-40111EBD065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63349A9A-3E24-487E-BF36-E4F069D4CE68}" type="pres">
      <dgm:prSet presAssocID="{FD9B7D76-AAC7-416D-9B5E-40111EBD065E}" presName="hierFlow" presStyleCnt="0"/>
      <dgm:spPr/>
    </dgm:pt>
    <dgm:pt modelId="{22CFC898-C26E-4657-8591-4BD50980CA06}" type="pres">
      <dgm:prSet presAssocID="{FD9B7D76-AAC7-416D-9B5E-40111EBD065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CDFFFC0-6F8D-49D2-900B-20B1F4257220}" type="pres">
      <dgm:prSet presAssocID="{5D41FB03-FA23-4F41-87D3-5B2C2DA1B79F}" presName="Name14" presStyleCnt="0"/>
      <dgm:spPr/>
    </dgm:pt>
    <dgm:pt modelId="{B9B3F0F4-8A9C-455C-8D8A-1467364883DF}" type="pres">
      <dgm:prSet presAssocID="{5D41FB03-FA23-4F41-87D3-5B2C2DA1B79F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CC94F0E-8646-4488-AEA8-7783097CAB30}" type="pres">
      <dgm:prSet presAssocID="{5D41FB03-FA23-4F41-87D3-5B2C2DA1B79F}" presName="hierChild2" presStyleCnt="0"/>
      <dgm:spPr/>
    </dgm:pt>
    <dgm:pt modelId="{48C566A0-CD78-4D90-9475-7A5E2B0CDAD5}" type="pres">
      <dgm:prSet presAssocID="{84C1EEB6-E411-4C1B-A789-F7616FE34F22}" presName="Name19" presStyleLbl="parChTrans1D2" presStyleIdx="0" presStyleCnt="1"/>
      <dgm:spPr/>
      <dgm:t>
        <a:bodyPr/>
        <a:lstStyle/>
        <a:p>
          <a:endParaRPr lang="fr-BE"/>
        </a:p>
      </dgm:t>
    </dgm:pt>
    <dgm:pt modelId="{157D0D4E-72C3-4607-939A-2CFB002CC502}" type="pres">
      <dgm:prSet presAssocID="{8B1A3DFB-FF86-4C34-8F07-0706623C14CE}" presName="Name21" presStyleCnt="0"/>
      <dgm:spPr/>
    </dgm:pt>
    <dgm:pt modelId="{CB6AD7F0-F882-40E4-BCDF-606AFBE7252E}" type="pres">
      <dgm:prSet presAssocID="{8B1A3DFB-FF86-4C34-8F07-0706623C14CE}" presName="level2Shape" presStyleLbl="node2" presStyleIdx="0" presStyleCnt="1"/>
      <dgm:spPr/>
      <dgm:t>
        <a:bodyPr/>
        <a:lstStyle/>
        <a:p>
          <a:endParaRPr lang="fr-BE"/>
        </a:p>
      </dgm:t>
    </dgm:pt>
    <dgm:pt modelId="{C1A6CD13-587F-4903-BB1D-57754FCEEB02}" type="pres">
      <dgm:prSet presAssocID="{8B1A3DFB-FF86-4C34-8F07-0706623C14CE}" presName="hierChild3" presStyleCnt="0"/>
      <dgm:spPr/>
    </dgm:pt>
    <dgm:pt modelId="{388C3CAA-96B4-413C-A2BD-096EA5BE25BF}" type="pres">
      <dgm:prSet presAssocID="{9BDDEE44-2E8F-4F01-8455-926A79F6F70C}" presName="Name19" presStyleLbl="parChTrans1D3" presStyleIdx="0" presStyleCnt="2"/>
      <dgm:spPr/>
      <dgm:t>
        <a:bodyPr/>
        <a:lstStyle/>
        <a:p>
          <a:endParaRPr lang="fr-BE"/>
        </a:p>
      </dgm:t>
    </dgm:pt>
    <dgm:pt modelId="{EC50C084-2366-495A-9362-F6A9509A3C93}" type="pres">
      <dgm:prSet presAssocID="{A018FB88-E34B-42BF-A263-A448D143DBBD}" presName="Name21" presStyleCnt="0"/>
      <dgm:spPr/>
    </dgm:pt>
    <dgm:pt modelId="{ECA86207-42EA-4779-848F-8AD2AC022A03}" type="pres">
      <dgm:prSet presAssocID="{A018FB88-E34B-42BF-A263-A448D143DBBD}" presName="level2Shape" presStyleLbl="node3" presStyleIdx="0" presStyleCnt="2"/>
      <dgm:spPr/>
      <dgm:t>
        <a:bodyPr/>
        <a:lstStyle/>
        <a:p>
          <a:endParaRPr lang="fr-BE"/>
        </a:p>
      </dgm:t>
    </dgm:pt>
    <dgm:pt modelId="{AC72363D-C7B6-45EE-A005-FC7E37539587}" type="pres">
      <dgm:prSet presAssocID="{A018FB88-E34B-42BF-A263-A448D143DBBD}" presName="hierChild3" presStyleCnt="0"/>
      <dgm:spPr/>
    </dgm:pt>
    <dgm:pt modelId="{A14929C7-CBE4-4763-A30C-407C1AD111CA}" type="pres">
      <dgm:prSet presAssocID="{9BB2E67C-B760-4677-A200-50D1C6D5AD78}" presName="Name19" presStyleLbl="parChTrans1D4" presStyleIdx="0" presStyleCnt="6"/>
      <dgm:spPr/>
      <dgm:t>
        <a:bodyPr/>
        <a:lstStyle/>
        <a:p>
          <a:endParaRPr lang="fr-BE"/>
        </a:p>
      </dgm:t>
    </dgm:pt>
    <dgm:pt modelId="{9AEBB009-ABD2-492E-9CB8-5D6C92346635}" type="pres">
      <dgm:prSet presAssocID="{3A5BBC62-BB91-4A0F-851B-34E595F9DB9C}" presName="Name21" presStyleCnt="0"/>
      <dgm:spPr/>
    </dgm:pt>
    <dgm:pt modelId="{295EDEB5-DA27-43BE-AF4F-20F97E7BD875}" type="pres">
      <dgm:prSet presAssocID="{3A5BBC62-BB91-4A0F-851B-34E595F9DB9C}" presName="level2Shape" presStyleLbl="node4" presStyleIdx="0" presStyleCnt="6"/>
      <dgm:spPr/>
      <dgm:t>
        <a:bodyPr/>
        <a:lstStyle/>
        <a:p>
          <a:endParaRPr lang="fr-BE"/>
        </a:p>
      </dgm:t>
    </dgm:pt>
    <dgm:pt modelId="{D41C918D-E90D-4547-AB40-957305F02D23}" type="pres">
      <dgm:prSet presAssocID="{3A5BBC62-BB91-4A0F-851B-34E595F9DB9C}" presName="hierChild3" presStyleCnt="0"/>
      <dgm:spPr/>
    </dgm:pt>
    <dgm:pt modelId="{248B39D4-A714-4914-A546-4F54E6768BFC}" type="pres">
      <dgm:prSet presAssocID="{59042563-F491-4D84-8D5A-4BFB5C4E3E38}" presName="Name19" presStyleLbl="parChTrans1D4" presStyleIdx="1" presStyleCnt="6"/>
      <dgm:spPr/>
      <dgm:t>
        <a:bodyPr/>
        <a:lstStyle/>
        <a:p>
          <a:endParaRPr lang="fr-BE"/>
        </a:p>
      </dgm:t>
    </dgm:pt>
    <dgm:pt modelId="{60BD760F-E8DF-4B53-8AE5-44A341D23511}" type="pres">
      <dgm:prSet presAssocID="{DA628A7C-B605-4BAB-8755-9912A23C1D60}" presName="Name21" presStyleCnt="0"/>
      <dgm:spPr/>
    </dgm:pt>
    <dgm:pt modelId="{695867BE-BD38-4BF8-B77D-413802619373}" type="pres">
      <dgm:prSet presAssocID="{DA628A7C-B605-4BAB-8755-9912A23C1D60}" presName="level2Shape" presStyleLbl="node4" presStyleIdx="1" presStyleCnt="6"/>
      <dgm:spPr/>
      <dgm:t>
        <a:bodyPr/>
        <a:lstStyle/>
        <a:p>
          <a:endParaRPr lang="fr-BE"/>
        </a:p>
      </dgm:t>
    </dgm:pt>
    <dgm:pt modelId="{0EC90994-D141-418A-876B-849ECE824AC7}" type="pres">
      <dgm:prSet presAssocID="{DA628A7C-B605-4BAB-8755-9912A23C1D60}" presName="hierChild3" presStyleCnt="0"/>
      <dgm:spPr/>
    </dgm:pt>
    <dgm:pt modelId="{EB91CA81-E351-449E-8D2C-CB5A5901C906}" type="pres">
      <dgm:prSet presAssocID="{45FC392F-D5AE-4A4A-8A1E-3CA88185D697}" presName="Name19" presStyleLbl="parChTrans1D4" presStyleIdx="2" presStyleCnt="6"/>
      <dgm:spPr/>
      <dgm:t>
        <a:bodyPr/>
        <a:lstStyle/>
        <a:p>
          <a:endParaRPr lang="fr-BE"/>
        </a:p>
      </dgm:t>
    </dgm:pt>
    <dgm:pt modelId="{6FA4ACEF-3CF3-41EA-A669-44788A045953}" type="pres">
      <dgm:prSet presAssocID="{D60CAFEF-4D9F-47C7-84FD-08264A769144}" presName="Name21" presStyleCnt="0"/>
      <dgm:spPr/>
    </dgm:pt>
    <dgm:pt modelId="{577FC327-57B3-4FA1-BBE5-C244643BE300}" type="pres">
      <dgm:prSet presAssocID="{D60CAFEF-4D9F-47C7-84FD-08264A769144}" presName="level2Shape" presStyleLbl="node4" presStyleIdx="2" presStyleCnt="6"/>
      <dgm:spPr/>
      <dgm:t>
        <a:bodyPr/>
        <a:lstStyle/>
        <a:p>
          <a:endParaRPr lang="fr-BE"/>
        </a:p>
      </dgm:t>
    </dgm:pt>
    <dgm:pt modelId="{7F131BB4-48C4-4205-A73B-74CE00A9C009}" type="pres">
      <dgm:prSet presAssocID="{D60CAFEF-4D9F-47C7-84FD-08264A769144}" presName="hierChild3" presStyleCnt="0"/>
      <dgm:spPr/>
    </dgm:pt>
    <dgm:pt modelId="{A1879C2D-4F1A-4A30-9B95-EA237091E668}" type="pres">
      <dgm:prSet presAssocID="{CD0D0642-2E8F-4900-91E4-930C5537DD25}" presName="Name19" presStyleLbl="parChTrans1D3" presStyleIdx="1" presStyleCnt="2"/>
      <dgm:spPr/>
      <dgm:t>
        <a:bodyPr/>
        <a:lstStyle/>
        <a:p>
          <a:endParaRPr lang="fr-BE"/>
        </a:p>
      </dgm:t>
    </dgm:pt>
    <dgm:pt modelId="{B594AA90-1D91-4AA6-8D42-62B6754D6678}" type="pres">
      <dgm:prSet presAssocID="{ACA6E486-5368-4568-B6DC-62023318EF62}" presName="Name21" presStyleCnt="0"/>
      <dgm:spPr/>
    </dgm:pt>
    <dgm:pt modelId="{9CB3FF61-371A-400E-A4A6-9210919C0166}" type="pres">
      <dgm:prSet presAssocID="{ACA6E486-5368-4568-B6DC-62023318EF62}" presName="level2Shape" presStyleLbl="node3" presStyleIdx="1" presStyleCnt="2"/>
      <dgm:spPr/>
      <dgm:t>
        <a:bodyPr/>
        <a:lstStyle/>
        <a:p>
          <a:endParaRPr lang="fr-BE"/>
        </a:p>
      </dgm:t>
    </dgm:pt>
    <dgm:pt modelId="{23AA5CC5-63D3-4DF5-8A37-3E7D2B67F3DB}" type="pres">
      <dgm:prSet presAssocID="{ACA6E486-5368-4568-B6DC-62023318EF62}" presName="hierChild3" presStyleCnt="0"/>
      <dgm:spPr/>
    </dgm:pt>
    <dgm:pt modelId="{31994E32-888D-4B27-A1FC-62C3C59041AA}" type="pres">
      <dgm:prSet presAssocID="{7D28ACF6-F095-42A8-9EED-667CD243E992}" presName="Name19" presStyleLbl="parChTrans1D4" presStyleIdx="3" presStyleCnt="6"/>
      <dgm:spPr/>
      <dgm:t>
        <a:bodyPr/>
        <a:lstStyle/>
        <a:p>
          <a:endParaRPr lang="fr-BE"/>
        </a:p>
      </dgm:t>
    </dgm:pt>
    <dgm:pt modelId="{86F9F44F-FD12-4FF7-81B6-4EFC2F25B768}" type="pres">
      <dgm:prSet presAssocID="{5169A9F4-4BAE-44BD-84C7-19D327F367A5}" presName="Name21" presStyleCnt="0"/>
      <dgm:spPr/>
    </dgm:pt>
    <dgm:pt modelId="{69EC2EE1-34EB-4ED1-91B7-28C8D363E198}" type="pres">
      <dgm:prSet presAssocID="{5169A9F4-4BAE-44BD-84C7-19D327F367A5}" presName="level2Shape" presStyleLbl="node4" presStyleIdx="3" presStyleCnt="6"/>
      <dgm:spPr/>
      <dgm:t>
        <a:bodyPr/>
        <a:lstStyle/>
        <a:p>
          <a:endParaRPr lang="fr-BE"/>
        </a:p>
      </dgm:t>
    </dgm:pt>
    <dgm:pt modelId="{30B81F27-6B58-4838-952E-292141D01ACF}" type="pres">
      <dgm:prSet presAssocID="{5169A9F4-4BAE-44BD-84C7-19D327F367A5}" presName="hierChild3" presStyleCnt="0"/>
      <dgm:spPr/>
    </dgm:pt>
    <dgm:pt modelId="{7BF5B598-C424-4C5F-B4FC-DEC96873F082}" type="pres">
      <dgm:prSet presAssocID="{16E1B5BB-B8C1-49FE-B962-CB3A2FCFD163}" presName="Name19" presStyleLbl="parChTrans1D4" presStyleIdx="4" presStyleCnt="6"/>
      <dgm:spPr/>
      <dgm:t>
        <a:bodyPr/>
        <a:lstStyle/>
        <a:p>
          <a:endParaRPr lang="fr-BE"/>
        </a:p>
      </dgm:t>
    </dgm:pt>
    <dgm:pt modelId="{563FC8A5-6067-4EA6-84C4-BCC089062BD2}" type="pres">
      <dgm:prSet presAssocID="{972CC1E2-4688-4016-967D-B07D84E3B72D}" presName="Name21" presStyleCnt="0"/>
      <dgm:spPr/>
    </dgm:pt>
    <dgm:pt modelId="{D1B0DDA1-74A9-43F6-83F3-CB6A45692BAF}" type="pres">
      <dgm:prSet presAssocID="{972CC1E2-4688-4016-967D-B07D84E3B72D}" presName="level2Shape" presStyleLbl="node4" presStyleIdx="4" presStyleCnt="6"/>
      <dgm:spPr/>
      <dgm:t>
        <a:bodyPr/>
        <a:lstStyle/>
        <a:p>
          <a:endParaRPr lang="fr-BE"/>
        </a:p>
      </dgm:t>
    </dgm:pt>
    <dgm:pt modelId="{7E249361-A7F4-49ED-BF5A-D7CCC33D2DD7}" type="pres">
      <dgm:prSet presAssocID="{972CC1E2-4688-4016-967D-B07D84E3B72D}" presName="hierChild3" presStyleCnt="0"/>
      <dgm:spPr/>
    </dgm:pt>
    <dgm:pt modelId="{B1693E52-D271-45C2-9B40-29C20F1464F4}" type="pres">
      <dgm:prSet presAssocID="{531A114C-B364-4EE5-BE30-1F9799B6A197}" presName="Name19" presStyleLbl="parChTrans1D4" presStyleIdx="5" presStyleCnt="6"/>
      <dgm:spPr/>
      <dgm:t>
        <a:bodyPr/>
        <a:lstStyle/>
        <a:p>
          <a:endParaRPr lang="fr-BE"/>
        </a:p>
      </dgm:t>
    </dgm:pt>
    <dgm:pt modelId="{83509AC0-06E7-4234-B575-3AD2B2A61782}" type="pres">
      <dgm:prSet presAssocID="{78B29D22-96C0-4D0A-8386-A162D292A83B}" presName="Name21" presStyleCnt="0"/>
      <dgm:spPr/>
    </dgm:pt>
    <dgm:pt modelId="{29B1BD3A-FFAC-48D3-BD0A-BC7E78108A6E}" type="pres">
      <dgm:prSet presAssocID="{78B29D22-96C0-4D0A-8386-A162D292A83B}" presName="level2Shape" presStyleLbl="node4" presStyleIdx="5" presStyleCnt="6"/>
      <dgm:spPr/>
      <dgm:t>
        <a:bodyPr/>
        <a:lstStyle/>
        <a:p>
          <a:endParaRPr lang="fr-BE"/>
        </a:p>
      </dgm:t>
    </dgm:pt>
    <dgm:pt modelId="{B810D5B3-2C01-4D40-A768-F72EDFD9A288}" type="pres">
      <dgm:prSet presAssocID="{78B29D22-96C0-4D0A-8386-A162D292A83B}" presName="hierChild3" presStyleCnt="0"/>
      <dgm:spPr/>
    </dgm:pt>
    <dgm:pt modelId="{1CF64677-6E9C-4A9F-A485-FCC22E61F0A7}" type="pres">
      <dgm:prSet presAssocID="{FD9B7D76-AAC7-416D-9B5E-40111EBD065E}" presName="bgShapesFlow" presStyleCnt="0"/>
      <dgm:spPr/>
    </dgm:pt>
  </dgm:ptLst>
  <dgm:cxnLst>
    <dgm:cxn modelId="{CB4BFE9A-9016-47ED-8F79-FC1AB8810513}" srcId="{FD9B7D76-AAC7-416D-9B5E-40111EBD065E}" destId="{5D41FB03-FA23-4F41-87D3-5B2C2DA1B79F}" srcOrd="0" destOrd="0" parTransId="{C897B54D-F8A3-4B38-A640-23F3FD1A57A7}" sibTransId="{B95FCAE0-21AB-4D86-A269-D34AA56560F9}"/>
    <dgm:cxn modelId="{CCC2335B-CC80-48E4-B30A-384323B643C8}" srcId="{ACA6E486-5368-4568-B6DC-62023318EF62}" destId="{972CC1E2-4688-4016-967D-B07D84E3B72D}" srcOrd="1" destOrd="0" parTransId="{16E1B5BB-B8C1-49FE-B962-CB3A2FCFD163}" sibTransId="{11DFB1AD-E199-47FE-8513-AF5379FEE047}"/>
    <dgm:cxn modelId="{6046C827-99C2-4840-B3F9-1012C28CFD47}" type="presOf" srcId="{972CC1E2-4688-4016-967D-B07D84E3B72D}" destId="{D1B0DDA1-74A9-43F6-83F3-CB6A45692BAF}" srcOrd="0" destOrd="0" presId="urn:microsoft.com/office/officeart/2005/8/layout/hierarchy6"/>
    <dgm:cxn modelId="{66652621-1617-4B88-9E28-160279FA5FED}" srcId="{8B1A3DFB-FF86-4C34-8F07-0706623C14CE}" destId="{A018FB88-E34B-42BF-A263-A448D143DBBD}" srcOrd="0" destOrd="0" parTransId="{9BDDEE44-2E8F-4F01-8455-926A79F6F70C}" sibTransId="{B114CB3F-39DD-4DA9-B1FA-CA1CA26CF1CF}"/>
    <dgm:cxn modelId="{F884638B-7B90-44B5-B627-1F58149AFCD6}" type="presOf" srcId="{9BB2E67C-B760-4677-A200-50D1C6D5AD78}" destId="{A14929C7-CBE4-4763-A30C-407C1AD111CA}" srcOrd="0" destOrd="0" presId="urn:microsoft.com/office/officeart/2005/8/layout/hierarchy6"/>
    <dgm:cxn modelId="{A25036C1-12DF-47EB-80B0-0DC0600DD46B}" srcId="{5D41FB03-FA23-4F41-87D3-5B2C2DA1B79F}" destId="{8B1A3DFB-FF86-4C34-8F07-0706623C14CE}" srcOrd="0" destOrd="0" parTransId="{84C1EEB6-E411-4C1B-A789-F7616FE34F22}" sibTransId="{31B87C81-10AC-46F4-9537-CD5BDAFD5370}"/>
    <dgm:cxn modelId="{F022597F-7648-4DB7-BB87-D4254AC3864B}" srcId="{8B1A3DFB-FF86-4C34-8F07-0706623C14CE}" destId="{ACA6E486-5368-4568-B6DC-62023318EF62}" srcOrd="1" destOrd="0" parTransId="{CD0D0642-2E8F-4900-91E4-930C5537DD25}" sibTransId="{B31D5BDF-FF81-4B0B-B049-DD5373A59549}"/>
    <dgm:cxn modelId="{7628E2E9-CC82-4803-A51E-11A844660628}" type="presOf" srcId="{D60CAFEF-4D9F-47C7-84FD-08264A769144}" destId="{577FC327-57B3-4FA1-BBE5-C244643BE300}" srcOrd="0" destOrd="0" presId="urn:microsoft.com/office/officeart/2005/8/layout/hierarchy6"/>
    <dgm:cxn modelId="{25B6F6EE-A8F7-4208-A402-C9812662E214}" type="presOf" srcId="{A018FB88-E34B-42BF-A263-A448D143DBBD}" destId="{ECA86207-42EA-4779-848F-8AD2AC022A03}" srcOrd="0" destOrd="0" presId="urn:microsoft.com/office/officeart/2005/8/layout/hierarchy6"/>
    <dgm:cxn modelId="{94566EDD-F6DB-4B48-9AE2-537A00975A14}" type="presOf" srcId="{3A5BBC62-BB91-4A0F-851B-34E595F9DB9C}" destId="{295EDEB5-DA27-43BE-AF4F-20F97E7BD875}" srcOrd="0" destOrd="0" presId="urn:microsoft.com/office/officeart/2005/8/layout/hierarchy6"/>
    <dgm:cxn modelId="{25B5CB29-FC4A-446E-8FDF-BEB855B1B3C7}" type="presOf" srcId="{5169A9F4-4BAE-44BD-84C7-19D327F367A5}" destId="{69EC2EE1-34EB-4ED1-91B7-28C8D363E198}" srcOrd="0" destOrd="0" presId="urn:microsoft.com/office/officeart/2005/8/layout/hierarchy6"/>
    <dgm:cxn modelId="{D6BB0C66-DC56-457C-8A22-F143C5CE8426}" type="presOf" srcId="{78B29D22-96C0-4D0A-8386-A162D292A83B}" destId="{29B1BD3A-FFAC-48D3-BD0A-BC7E78108A6E}" srcOrd="0" destOrd="0" presId="urn:microsoft.com/office/officeart/2005/8/layout/hierarchy6"/>
    <dgm:cxn modelId="{D932D5D9-095D-4A9F-B2D1-70235FCC1DC0}" srcId="{A018FB88-E34B-42BF-A263-A448D143DBBD}" destId="{D60CAFEF-4D9F-47C7-84FD-08264A769144}" srcOrd="2" destOrd="0" parTransId="{45FC392F-D5AE-4A4A-8A1E-3CA88185D697}" sibTransId="{4630995B-1A0A-4FCE-82A6-A14152CE8F19}"/>
    <dgm:cxn modelId="{A76ACEC8-8D1A-4A9C-B671-1F326E649C4F}" type="presOf" srcId="{5D41FB03-FA23-4F41-87D3-5B2C2DA1B79F}" destId="{B9B3F0F4-8A9C-455C-8D8A-1467364883DF}" srcOrd="0" destOrd="0" presId="urn:microsoft.com/office/officeart/2005/8/layout/hierarchy6"/>
    <dgm:cxn modelId="{86B24697-FAA0-4A1D-A8B1-6738765FDF1F}" type="presOf" srcId="{16E1B5BB-B8C1-49FE-B962-CB3A2FCFD163}" destId="{7BF5B598-C424-4C5F-B4FC-DEC96873F082}" srcOrd="0" destOrd="0" presId="urn:microsoft.com/office/officeart/2005/8/layout/hierarchy6"/>
    <dgm:cxn modelId="{993D2719-05CB-441E-8A13-D20CC3F9CDC3}" type="presOf" srcId="{CD0D0642-2E8F-4900-91E4-930C5537DD25}" destId="{A1879C2D-4F1A-4A30-9B95-EA237091E668}" srcOrd="0" destOrd="0" presId="urn:microsoft.com/office/officeart/2005/8/layout/hierarchy6"/>
    <dgm:cxn modelId="{D49F1FCC-72F3-4051-B9B5-0D6C0B06DCDD}" type="presOf" srcId="{45FC392F-D5AE-4A4A-8A1E-3CA88185D697}" destId="{EB91CA81-E351-449E-8D2C-CB5A5901C906}" srcOrd="0" destOrd="0" presId="urn:microsoft.com/office/officeart/2005/8/layout/hierarchy6"/>
    <dgm:cxn modelId="{DA9C3845-767D-4F24-A98D-EB979D663AE0}" type="presOf" srcId="{59042563-F491-4D84-8D5A-4BFB5C4E3E38}" destId="{248B39D4-A714-4914-A546-4F54E6768BFC}" srcOrd="0" destOrd="0" presId="urn:microsoft.com/office/officeart/2005/8/layout/hierarchy6"/>
    <dgm:cxn modelId="{D58F5978-0A28-476B-8D7B-F76548422910}" type="presOf" srcId="{8B1A3DFB-FF86-4C34-8F07-0706623C14CE}" destId="{CB6AD7F0-F882-40E4-BCDF-606AFBE7252E}" srcOrd="0" destOrd="0" presId="urn:microsoft.com/office/officeart/2005/8/layout/hierarchy6"/>
    <dgm:cxn modelId="{3C2BE978-FC7E-4948-9B22-8224ED61AFDB}" type="presOf" srcId="{FD9B7D76-AAC7-416D-9B5E-40111EBD065E}" destId="{4568513A-A7F5-4841-B679-767D862DDA4E}" srcOrd="0" destOrd="0" presId="urn:microsoft.com/office/officeart/2005/8/layout/hierarchy6"/>
    <dgm:cxn modelId="{C7432089-4175-4B54-8C3B-352326180726}" srcId="{A018FB88-E34B-42BF-A263-A448D143DBBD}" destId="{DA628A7C-B605-4BAB-8755-9912A23C1D60}" srcOrd="1" destOrd="0" parTransId="{59042563-F491-4D84-8D5A-4BFB5C4E3E38}" sibTransId="{154DA48D-067B-4FBA-BC2D-3E0C053BA154}"/>
    <dgm:cxn modelId="{73BE56BD-F4EA-4FA5-9B42-C2C62411BC53}" srcId="{ACA6E486-5368-4568-B6DC-62023318EF62}" destId="{5169A9F4-4BAE-44BD-84C7-19D327F367A5}" srcOrd="0" destOrd="0" parTransId="{7D28ACF6-F095-42A8-9EED-667CD243E992}" sibTransId="{A84BD8B6-68C8-4B5F-A3EC-C5CE270ADF01}"/>
    <dgm:cxn modelId="{CFB4105F-5E63-42BA-A138-ED775B459772}" type="presOf" srcId="{9BDDEE44-2E8F-4F01-8455-926A79F6F70C}" destId="{388C3CAA-96B4-413C-A2BD-096EA5BE25BF}" srcOrd="0" destOrd="0" presId="urn:microsoft.com/office/officeart/2005/8/layout/hierarchy6"/>
    <dgm:cxn modelId="{5C514753-E50F-46F4-A842-A7A19536378E}" srcId="{A018FB88-E34B-42BF-A263-A448D143DBBD}" destId="{3A5BBC62-BB91-4A0F-851B-34E595F9DB9C}" srcOrd="0" destOrd="0" parTransId="{9BB2E67C-B760-4677-A200-50D1C6D5AD78}" sibTransId="{F1697547-469B-4491-AD63-A330137B9BF8}"/>
    <dgm:cxn modelId="{926266FD-CF04-4D16-B728-2E736508A7BA}" type="presOf" srcId="{531A114C-B364-4EE5-BE30-1F9799B6A197}" destId="{B1693E52-D271-45C2-9B40-29C20F1464F4}" srcOrd="0" destOrd="0" presId="urn:microsoft.com/office/officeart/2005/8/layout/hierarchy6"/>
    <dgm:cxn modelId="{FEF0F76D-15FC-4578-9312-AB89DF2F8540}" type="presOf" srcId="{ACA6E486-5368-4568-B6DC-62023318EF62}" destId="{9CB3FF61-371A-400E-A4A6-9210919C0166}" srcOrd="0" destOrd="0" presId="urn:microsoft.com/office/officeart/2005/8/layout/hierarchy6"/>
    <dgm:cxn modelId="{B380F153-81C2-475C-8B3B-C4194AE3B5A3}" srcId="{ACA6E486-5368-4568-B6DC-62023318EF62}" destId="{78B29D22-96C0-4D0A-8386-A162D292A83B}" srcOrd="2" destOrd="0" parTransId="{531A114C-B364-4EE5-BE30-1F9799B6A197}" sibTransId="{45EE3A90-B2E8-4377-91A2-E2D0D2F260FA}"/>
    <dgm:cxn modelId="{51AC9599-9624-4F80-81EA-D8AC046CEE58}" type="presOf" srcId="{84C1EEB6-E411-4C1B-A789-F7616FE34F22}" destId="{48C566A0-CD78-4D90-9475-7A5E2B0CDAD5}" srcOrd="0" destOrd="0" presId="urn:microsoft.com/office/officeart/2005/8/layout/hierarchy6"/>
    <dgm:cxn modelId="{5034F4FC-2A4D-4661-BFE6-DD9CDC6A83E9}" type="presOf" srcId="{7D28ACF6-F095-42A8-9EED-667CD243E992}" destId="{31994E32-888D-4B27-A1FC-62C3C59041AA}" srcOrd="0" destOrd="0" presId="urn:microsoft.com/office/officeart/2005/8/layout/hierarchy6"/>
    <dgm:cxn modelId="{6E7289E9-4EA9-45E4-A1F2-E3AE773965D2}" type="presOf" srcId="{DA628A7C-B605-4BAB-8755-9912A23C1D60}" destId="{695867BE-BD38-4BF8-B77D-413802619373}" srcOrd="0" destOrd="0" presId="urn:microsoft.com/office/officeart/2005/8/layout/hierarchy6"/>
    <dgm:cxn modelId="{EB3EDB3E-0804-4685-8F1A-45B2403BAE1C}" type="presParOf" srcId="{4568513A-A7F5-4841-B679-767D862DDA4E}" destId="{63349A9A-3E24-487E-BF36-E4F069D4CE68}" srcOrd="0" destOrd="0" presId="urn:microsoft.com/office/officeart/2005/8/layout/hierarchy6"/>
    <dgm:cxn modelId="{A9AF80BC-021A-4161-9F98-57C4B936A9D3}" type="presParOf" srcId="{63349A9A-3E24-487E-BF36-E4F069D4CE68}" destId="{22CFC898-C26E-4657-8591-4BD50980CA06}" srcOrd="0" destOrd="0" presId="urn:microsoft.com/office/officeart/2005/8/layout/hierarchy6"/>
    <dgm:cxn modelId="{4D409883-E95D-4DAB-8671-A530F586087A}" type="presParOf" srcId="{22CFC898-C26E-4657-8591-4BD50980CA06}" destId="{BCDFFFC0-6F8D-49D2-900B-20B1F4257220}" srcOrd="0" destOrd="0" presId="urn:microsoft.com/office/officeart/2005/8/layout/hierarchy6"/>
    <dgm:cxn modelId="{036BFA55-4374-4AF1-A278-D8F923796BCA}" type="presParOf" srcId="{BCDFFFC0-6F8D-49D2-900B-20B1F4257220}" destId="{B9B3F0F4-8A9C-455C-8D8A-1467364883DF}" srcOrd="0" destOrd="0" presId="urn:microsoft.com/office/officeart/2005/8/layout/hierarchy6"/>
    <dgm:cxn modelId="{31E3E449-86CF-4AF0-8F16-56F0D83E0E2A}" type="presParOf" srcId="{BCDFFFC0-6F8D-49D2-900B-20B1F4257220}" destId="{ECC94F0E-8646-4488-AEA8-7783097CAB30}" srcOrd="1" destOrd="0" presId="urn:microsoft.com/office/officeart/2005/8/layout/hierarchy6"/>
    <dgm:cxn modelId="{422A7955-BC0F-4571-8CD0-8750E4241E3F}" type="presParOf" srcId="{ECC94F0E-8646-4488-AEA8-7783097CAB30}" destId="{48C566A0-CD78-4D90-9475-7A5E2B0CDAD5}" srcOrd="0" destOrd="0" presId="urn:microsoft.com/office/officeart/2005/8/layout/hierarchy6"/>
    <dgm:cxn modelId="{320C0EAD-20AD-4521-A7E0-4FE72713E685}" type="presParOf" srcId="{ECC94F0E-8646-4488-AEA8-7783097CAB30}" destId="{157D0D4E-72C3-4607-939A-2CFB002CC502}" srcOrd="1" destOrd="0" presId="urn:microsoft.com/office/officeart/2005/8/layout/hierarchy6"/>
    <dgm:cxn modelId="{397F5890-FA80-47B9-9F57-D2C8BE5D7726}" type="presParOf" srcId="{157D0D4E-72C3-4607-939A-2CFB002CC502}" destId="{CB6AD7F0-F882-40E4-BCDF-606AFBE7252E}" srcOrd="0" destOrd="0" presId="urn:microsoft.com/office/officeart/2005/8/layout/hierarchy6"/>
    <dgm:cxn modelId="{142AD316-DB32-4B37-8ACA-93372E96244C}" type="presParOf" srcId="{157D0D4E-72C3-4607-939A-2CFB002CC502}" destId="{C1A6CD13-587F-4903-BB1D-57754FCEEB02}" srcOrd="1" destOrd="0" presId="urn:microsoft.com/office/officeart/2005/8/layout/hierarchy6"/>
    <dgm:cxn modelId="{A8A9652B-F19A-4BE3-9068-C9A94C1E042D}" type="presParOf" srcId="{C1A6CD13-587F-4903-BB1D-57754FCEEB02}" destId="{388C3CAA-96B4-413C-A2BD-096EA5BE25BF}" srcOrd="0" destOrd="0" presId="urn:microsoft.com/office/officeart/2005/8/layout/hierarchy6"/>
    <dgm:cxn modelId="{8DB62A4C-9EAF-4EC1-BEBE-F5DDEB5AF8B5}" type="presParOf" srcId="{C1A6CD13-587F-4903-BB1D-57754FCEEB02}" destId="{EC50C084-2366-495A-9362-F6A9509A3C93}" srcOrd="1" destOrd="0" presId="urn:microsoft.com/office/officeart/2005/8/layout/hierarchy6"/>
    <dgm:cxn modelId="{599BA485-4132-4491-9ED3-DBEA16E424F3}" type="presParOf" srcId="{EC50C084-2366-495A-9362-F6A9509A3C93}" destId="{ECA86207-42EA-4779-848F-8AD2AC022A03}" srcOrd="0" destOrd="0" presId="urn:microsoft.com/office/officeart/2005/8/layout/hierarchy6"/>
    <dgm:cxn modelId="{D8270302-C4EF-44BA-B594-4074F87A8830}" type="presParOf" srcId="{EC50C084-2366-495A-9362-F6A9509A3C93}" destId="{AC72363D-C7B6-45EE-A005-FC7E37539587}" srcOrd="1" destOrd="0" presId="urn:microsoft.com/office/officeart/2005/8/layout/hierarchy6"/>
    <dgm:cxn modelId="{A92F6707-055B-46D6-89E9-FC8EF251742C}" type="presParOf" srcId="{AC72363D-C7B6-45EE-A005-FC7E37539587}" destId="{A14929C7-CBE4-4763-A30C-407C1AD111CA}" srcOrd="0" destOrd="0" presId="urn:microsoft.com/office/officeart/2005/8/layout/hierarchy6"/>
    <dgm:cxn modelId="{7509A587-EE1E-420D-BA81-1BCE5A52C534}" type="presParOf" srcId="{AC72363D-C7B6-45EE-A005-FC7E37539587}" destId="{9AEBB009-ABD2-492E-9CB8-5D6C92346635}" srcOrd="1" destOrd="0" presId="urn:microsoft.com/office/officeart/2005/8/layout/hierarchy6"/>
    <dgm:cxn modelId="{704ACA90-BBC1-42D3-AF40-ACF0F786E3FB}" type="presParOf" srcId="{9AEBB009-ABD2-492E-9CB8-5D6C92346635}" destId="{295EDEB5-DA27-43BE-AF4F-20F97E7BD875}" srcOrd="0" destOrd="0" presId="urn:microsoft.com/office/officeart/2005/8/layout/hierarchy6"/>
    <dgm:cxn modelId="{158CEA9E-EA56-461E-A8A8-E757C3090DB1}" type="presParOf" srcId="{9AEBB009-ABD2-492E-9CB8-5D6C92346635}" destId="{D41C918D-E90D-4547-AB40-957305F02D23}" srcOrd="1" destOrd="0" presId="urn:microsoft.com/office/officeart/2005/8/layout/hierarchy6"/>
    <dgm:cxn modelId="{FA294620-3BE9-4C81-BFE6-AD92E29F63DA}" type="presParOf" srcId="{AC72363D-C7B6-45EE-A005-FC7E37539587}" destId="{248B39D4-A714-4914-A546-4F54E6768BFC}" srcOrd="2" destOrd="0" presId="urn:microsoft.com/office/officeart/2005/8/layout/hierarchy6"/>
    <dgm:cxn modelId="{244DB3EB-EADA-49F1-AEDC-A5AEB760D433}" type="presParOf" srcId="{AC72363D-C7B6-45EE-A005-FC7E37539587}" destId="{60BD760F-E8DF-4B53-8AE5-44A341D23511}" srcOrd="3" destOrd="0" presId="urn:microsoft.com/office/officeart/2005/8/layout/hierarchy6"/>
    <dgm:cxn modelId="{D1C99F0C-26FF-4376-A9B1-DE89E8FF4083}" type="presParOf" srcId="{60BD760F-E8DF-4B53-8AE5-44A341D23511}" destId="{695867BE-BD38-4BF8-B77D-413802619373}" srcOrd="0" destOrd="0" presId="urn:microsoft.com/office/officeart/2005/8/layout/hierarchy6"/>
    <dgm:cxn modelId="{6FC1566D-FDEC-4DB1-8607-BAA8BC8B5003}" type="presParOf" srcId="{60BD760F-E8DF-4B53-8AE5-44A341D23511}" destId="{0EC90994-D141-418A-876B-849ECE824AC7}" srcOrd="1" destOrd="0" presId="urn:microsoft.com/office/officeart/2005/8/layout/hierarchy6"/>
    <dgm:cxn modelId="{11C89103-3A3C-415B-BA63-B5D0CD3B4F5D}" type="presParOf" srcId="{AC72363D-C7B6-45EE-A005-FC7E37539587}" destId="{EB91CA81-E351-449E-8D2C-CB5A5901C906}" srcOrd="4" destOrd="0" presId="urn:microsoft.com/office/officeart/2005/8/layout/hierarchy6"/>
    <dgm:cxn modelId="{AF4DA269-8A71-456F-99C8-0A9722954140}" type="presParOf" srcId="{AC72363D-C7B6-45EE-A005-FC7E37539587}" destId="{6FA4ACEF-3CF3-41EA-A669-44788A045953}" srcOrd="5" destOrd="0" presId="urn:microsoft.com/office/officeart/2005/8/layout/hierarchy6"/>
    <dgm:cxn modelId="{89E5900C-A098-4D8B-8B6F-B78D542AF463}" type="presParOf" srcId="{6FA4ACEF-3CF3-41EA-A669-44788A045953}" destId="{577FC327-57B3-4FA1-BBE5-C244643BE300}" srcOrd="0" destOrd="0" presId="urn:microsoft.com/office/officeart/2005/8/layout/hierarchy6"/>
    <dgm:cxn modelId="{9BC3B61C-B1DD-4DB8-B6F6-9DB1758AA435}" type="presParOf" srcId="{6FA4ACEF-3CF3-41EA-A669-44788A045953}" destId="{7F131BB4-48C4-4205-A73B-74CE00A9C009}" srcOrd="1" destOrd="0" presId="urn:microsoft.com/office/officeart/2005/8/layout/hierarchy6"/>
    <dgm:cxn modelId="{4938D9E6-8468-412B-B4D7-1F688A5BF6C1}" type="presParOf" srcId="{C1A6CD13-587F-4903-BB1D-57754FCEEB02}" destId="{A1879C2D-4F1A-4A30-9B95-EA237091E668}" srcOrd="2" destOrd="0" presId="urn:microsoft.com/office/officeart/2005/8/layout/hierarchy6"/>
    <dgm:cxn modelId="{36262D8F-655C-4A6A-ACF5-BB4FAB190EE9}" type="presParOf" srcId="{C1A6CD13-587F-4903-BB1D-57754FCEEB02}" destId="{B594AA90-1D91-4AA6-8D42-62B6754D6678}" srcOrd="3" destOrd="0" presId="urn:microsoft.com/office/officeart/2005/8/layout/hierarchy6"/>
    <dgm:cxn modelId="{3BAD2958-17A1-4BE9-906F-0F39BB83521B}" type="presParOf" srcId="{B594AA90-1D91-4AA6-8D42-62B6754D6678}" destId="{9CB3FF61-371A-400E-A4A6-9210919C0166}" srcOrd="0" destOrd="0" presId="urn:microsoft.com/office/officeart/2005/8/layout/hierarchy6"/>
    <dgm:cxn modelId="{A9DAF063-B927-427E-BAEC-4C843877F04C}" type="presParOf" srcId="{B594AA90-1D91-4AA6-8D42-62B6754D6678}" destId="{23AA5CC5-63D3-4DF5-8A37-3E7D2B67F3DB}" srcOrd="1" destOrd="0" presId="urn:microsoft.com/office/officeart/2005/8/layout/hierarchy6"/>
    <dgm:cxn modelId="{16884D3F-7F10-4B5B-907B-E49587C03FB8}" type="presParOf" srcId="{23AA5CC5-63D3-4DF5-8A37-3E7D2B67F3DB}" destId="{31994E32-888D-4B27-A1FC-62C3C59041AA}" srcOrd="0" destOrd="0" presId="urn:microsoft.com/office/officeart/2005/8/layout/hierarchy6"/>
    <dgm:cxn modelId="{1D1B957F-29BB-4E80-95D8-ABB4BDABEFCF}" type="presParOf" srcId="{23AA5CC5-63D3-4DF5-8A37-3E7D2B67F3DB}" destId="{86F9F44F-FD12-4FF7-81B6-4EFC2F25B768}" srcOrd="1" destOrd="0" presId="urn:microsoft.com/office/officeart/2005/8/layout/hierarchy6"/>
    <dgm:cxn modelId="{C7EC5A85-6A80-4E31-BDC2-4F7691476000}" type="presParOf" srcId="{86F9F44F-FD12-4FF7-81B6-4EFC2F25B768}" destId="{69EC2EE1-34EB-4ED1-91B7-28C8D363E198}" srcOrd="0" destOrd="0" presId="urn:microsoft.com/office/officeart/2005/8/layout/hierarchy6"/>
    <dgm:cxn modelId="{6CEF1DFD-1A19-4E65-93A6-52C7C75B3413}" type="presParOf" srcId="{86F9F44F-FD12-4FF7-81B6-4EFC2F25B768}" destId="{30B81F27-6B58-4838-952E-292141D01ACF}" srcOrd="1" destOrd="0" presId="urn:microsoft.com/office/officeart/2005/8/layout/hierarchy6"/>
    <dgm:cxn modelId="{A6C7713A-C348-425D-9BBF-4E5CCB01BB19}" type="presParOf" srcId="{23AA5CC5-63D3-4DF5-8A37-3E7D2B67F3DB}" destId="{7BF5B598-C424-4C5F-B4FC-DEC96873F082}" srcOrd="2" destOrd="0" presId="urn:microsoft.com/office/officeart/2005/8/layout/hierarchy6"/>
    <dgm:cxn modelId="{1FC420A8-477F-4343-B0DF-1C7E4A600CCB}" type="presParOf" srcId="{23AA5CC5-63D3-4DF5-8A37-3E7D2B67F3DB}" destId="{563FC8A5-6067-4EA6-84C4-BCC089062BD2}" srcOrd="3" destOrd="0" presId="urn:microsoft.com/office/officeart/2005/8/layout/hierarchy6"/>
    <dgm:cxn modelId="{F2CE9C60-C129-40E4-92D2-D24896A10092}" type="presParOf" srcId="{563FC8A5-6067-4EA6-84C4-BCC089062BD2}" destId="{D1B0DDA1-74A9-43F6-83F3-CB6A45692BAF}" srcOrd="0" destOrd="0" presId="urn:microsoft.com/office/officeart/2005/8/layout/hierarchy6"/>
    <dgm:cxn modelId="{6508EB31-244A-4E2C-9106-F61E6170962F}" type="presParOf" srcId="{563FC8A5-6067-4EA6-84C4-BCC089062BD2}" destId="{7E249361-A7F4-49ED-BF5A-D7CCC33D2DD7}" srcOrd="1" destOrd="0" presId="urn:microsoft.com/office/officeart/2005/8/layout/hierarchy6"/>
    <dgm:cxn modelId="{724D5F9E-FB39-4035-B975-514D5211024D}" type="presParOf" srcId="{23AA5CC5-63D3-4DF5-8A37-3E7D2B67F3DB}" destId="{B1693E52-D271-45C2-9B40-29C20F1464F4}" srcOrd="4" destOrd="0" presId="urn:microsoft.com/office/officeart/2005/8/layout/hierarchy6"/>
    <dgm:cxn modelId="{ABD55D36-E457-4C92-A32E-723DF27BCD0E}" type="presParOf" srcId="{23AA5CC5-63D3-4DF5-8A37-3E7D2B67F3DB}" destId="{83509AC0-06E7-4234-B575-3AD2B2A61782}" srcOrd="5" destOrd="0" presId="urn:microsoft.com/office/officeart/2005/8/layout/hierarchy6"/>
    <dgm:cxn modelId="{3EA50A29-B104-440A-A7C8-227F46793E74}" type="presParOf" srcId="{83509AC0-06E7-4234-B575-3AD2B2A61782}" destId="{29B1BD3A-FFAC-48D3-BD0A-BC7E78108A6E}" srcOrd="0" destOrd="0" presId="urn:microsoft.com/office/officeart/2005/8/layout/hierarchy6"/>
    <dgm:cxn modelId="{F56BFC8E-1527-4964-A76F-6F61563D6859}" type="presParOf" srcId="{83509AC0-06E7-4234-B575-3AD2B2A61782}" destId="{B810D5B3-2C01-4D40-A768-F72EDFD9A288}" srcOrd="1" destOrd="0" presId="urn:microsoft.com/office/officeart/2005/8/layout/hierarchy6"/>
    <dgm:cxn modelId="{F748D8D9-277F-4A29-8920-5976E934AC2B}" type="presParOf" srcId="{4568513A-A7F5-4841-B679-767D862DDA4E}" destId="{1CF64677-6E9C-4A9F-A485-FCC22E61F0A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3F0F4-8A9C-455C-8D8A-1467364883DF}">
      <dsp:nvSpPr>
        <dsp:cNvPr id="0" name=""/>
        <dsp:cNvSpPr/>
      </dsp:nvSpPr>
      <dsp:spPr>
        <a:xfrm>
          <a:off x="3757051" y="1711"/>
          <a:ext cx="1162218" cy="774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Concevoir un bâtiment très performant</a:t>
          </a:r>
          <a:endParaRPr lang="fr-BE" sz="1300" kern="1200" dirty="0"/>
        </a:p>
      </dsp:txBody>
      <dsp:txXfrm>
        <a:off x="3779744" y="24404"/>
        <a:ext cx="1116832" cy="729426"/>
      </dsp:txXfrm>
    </dsp:sp>
    <dsp:sp modelId="{14F0A5A9-310D-49C4-B215-5C76E90781D0}">
      <dsp:nvSpPr>
        <dsp:cNvPr id="0" name=""/>
        <dsp:cNvSpPr/>
      </dsp:nvSpPr>
      <dsp:spPr>
        <a:xfrm>
          <a:off x="4292441" y="776523"/>
          <a:ext cx="91440" cy="309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0D56B-1865-4E70-B707-D39C85A4A6D9}">
      <dsp:nvSpPr>
        <dsp:cNvPr id="0" name=""/>
        <dsp:cNvSpPr/>
      </dsp:nvSpPr>
      <dsp:spPr>
        <a:xfrm>
          <a:off x="3757051" y="1086448"/>
          <a:ext cx="1162218" cy="774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Stratégie en période de chauffe</a:t>
          </a:r>
          <a:endParaRPr lang="fr-BE" sz="1300" kern="1200" dirty="0"/>
        </a:p>
      </dsp:txBody>
      <dsp:txXfrm>
        <a:off x="3779744" y="1109141"/>
        <a:ext cx="1116832" cy="729426"/>
      </dsp:txXfrm>
    </dsp:sp>
    <dsp:sp modelId="{FCFBFDC5-2900-4D3A-9480-4E4DE260C8BE}">
      <dsp:nvSpPr>
        <dsp:cNvPr id="0" name=""/>
        <dsp:cNvSpPr/>
      </dsp:nvSpPr>
      <dsp:spPr>
        <a:xfrm>
          <a:off x="2449555" y="1861261"/>
          <a:ext cx="1888605" cy="309925"/>
        </a:xfrm>
        <a:custGeom>
          <a:avLst/>
          <a:gdLst/>
          <a:ahLst/>
          <a:cxnLst/>
          <a:rect l="0" t="0" r="0" b="0"/>
          <a:pathLst>
            <a:path>
              <a:moveTo>
                <a:pt x="1888605" y="0"/>
              </a:moveTo>
              <a:lnTo>
                <a:pt x="1888605" y="154962"/>
              </a:lnTo>
              <a:lnTo>
                <a:pt x="0" y="154962"/>
              </a:lnTo>
              <a:lnTo>
                <a:pt x="0" y="3099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EC4D4-D97B-49FC-8C67-B20574E99075}">
      <dsp:nvSpPr>
        <dsp:cNvPr id="0" name=""/>
        <dsp:cNvSpPr/>
      </dsp:nvSpPr>
      <dsp:spPr>
        <a:xfrm>
          <a:off x="1868445" y="2171186"/>
          <a:ext cx="1162218" cy="774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Minimiser les pertes</a:t>
          </a:r>
          <a:endParaRPr lang="fr-BE" sz="1300" kern="1200" dirty="0"/>
        </a:p>
      </dsp:txBody>
      <dsp:txXfrm>
        <a:off x="1891138" y="2193879"/>
        <a:ext cx="1116832" cy="729426"/>
      </dsp:txXfrm>
    </dsp:sp>
    <dsp:sp modelId="{FFCB47A5-0352-419A-938B-F99F0E921160}">
      <dsp:nvSpPr>
        <dsp:cNvPr id="0" name=""/>
        <dsp:cNvSpPr/>
      </dsp:nvSpPr>
      <dsp:spPr>
        <a:xfrm>
          <a:off x="938670" y="2945999"/>
          <a:ext cx="1510884" cy="309925"/>
        </a:xfrm>
        <a:custGeom>
          <a:avLst/>
          <a:gdLst/>
          <a:ahLst/>
          <a:cxnLst/>
          <a:rect l="0" t="0" r="0" b="0"/>
          <a:pathLst>
            <a:path>
              <a:moveTo>
                <a:pt x="1510884" y="0"/>
              </a:moveTo>
              <a:lnTo>
                <a:pt x="1510884" y="154962"/>
              </a:lnTo>
              <a:lnTo>
                <a:pt x="0" y="154962"/>
              </a:lnTo>
              <a:lnTo>
                <a:pt x="0" y="3099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52C08-3DBF-4111-A8A8-B8CC0E2D038E}">
      <dsp:nvSpPr>
        <dsp:cNvPr id="0" name=""/>
        <dsp:cNvSpPr/>
      </dsp:nvSpPr>
      <dsp:spPr>
        <a:xfrm>
          <a:off x="357561" y="3255924"/>
          <a:ext cx="1162218" cy="774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>
              <a:sym typeface="Symbol"/>
            </a:rPr>
            <a:t> </a:t>
          </a:r>
          <a:r>
            <a:rPr lang="fr-BE" sz="1300" kern="1200" dirty="0" smtClean="0"/>
            <a:t>pertes par transmission</a:t>
          </a:r>
          <a:endParaRPr lang="fr-BE" sz="1300" kern="1200" dirty="0"/>
        </a:p>
      </dsp:txBody>
      <dsp:txXfrm>
        <a:off x="380254" y="3278617"/>
        <a:ext cx="1116832" cy="729426"/>
      </dsp:txXfrm>
    </dsp:sp>
    <dsp:sp modelId="{15EE0749-3D15-4C36-BD92-518ABD5D3346}">
      <dsp:nvSpPr>
        <dsp:cNvPr id="0" name=""/>
        <dsp:cNvSpPr/>
      </dsp:nvSpPr>
      <dsp:spPr>
        <a:xfrm>
          <a:off x="2403835" y="2945999"/>
          <a:ext cx="91440" cy="309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9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292E9-C372-4989-A26E-92C1C8FB8A4B}">
      <dsp:nvSpPr>
        <dsp:cNvPr id="0" name=""/>
        <dsp:cNvSpPr/>
      </dsp:nvSpPr>
      <dsp:spPr>
        <a:xfrm>
          <a:off x="1868445" y="3255924"/>
          <a:ext cx="1162218" cy="774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>
              <a:sym typeface="Symbol"/>
            </a:rPr>
            <a:t></a:t>
          </a:r>
          <a:r>
            <a:rPr lang="fr-BE" sz="1300" kern="1200" dirty="0" smtClean="0"/>
            <a:t> les pertes par ventilation</a:t>
          </a:r>
          <a:endParaRPr lang="fr-BE" sz="1300" kern="1200" dirty="0"/>
        </a:p>
      </dsp:txBody>
      <dsp:txXfrm>
        <a:off x="1891138" y="3278617"/>
        <a:ext cx="1116832" cy="729426"/>
      </dsp:txXfrm>
    </dsp:sp>
    <dsp:sp modelId="{81B69208-A6DC-47AF-A313-B1743CEEA9AD}">
      <dsp:nvSpPr>
        <dsp:cNvPr id="0" name=""/>
        <dsp:cNvSpPr/>
      </dsp:nvSpPr>
      <dsp:spPr>
        <a:xfrm>
          <a:off x="2449555" y="2945999"/>
          <a:ext cx="1510884" cy="309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62"/>
              </a:lnTo>
              <a:lnTo>
                <a:pt x="1510884" y="154962"/>
              </a:lnTo>
              <a:lnTo>
                <a:pt x="1510884" y="3099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EFCC0-81E9-4133-AAE0-67B8D17E1FA8}">
      <dsp:nvSpPr>
        <dsp:cNvPr id="0" name=""/>
        <dsp:cNvSpPr/>
      </dsp:nvSpPr>
      <dsp:spPr>
        <a:xfrm>
          <a:off x="3379330" y="3255924"/>
          <a:ext cx="1162218" cy="774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>
              <a:sym typeface="Symbol"/>
            </a:rPr>
            <a:t></a:t>
          </a:r>
          <a:r>
            <a:rPr lang="fr-BE" sz="1300" kern="1200" dirty="0" smtClean="0"/>
            <a:t> les pertes par infiltration</a:t>
          </a:r>
          <a:endParaRPr lang="fr-BE" sz="1300" kern="1200" dirty="0"/>
        </a:p>
      </dsp:txBody>
      <dsp:txXfrm>
        <a:off x="3402023" y="3278617"/>
        <a:ext cx="1116832" cy="729426"/>
      </dsp:txXfrm>
    </dsp:sp>
    <dsp:sp modelId="{A2F3AF6D-8440-4B0B-A6F0-41FF532804C3}">
      <dsp:nvSpPr>
        <dsp:cNvPr id="0" name=""/>
        <dsp:cNvSpPr/>
      </dsp:nvSpPr>
      <dsp:spPr>
        <a:xfrm>
          <a:off x="4338161" y="1861261"/>
          <a:ext cx="1888605" cy="309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62"/>
              </a:lnTo>
              <a:lnTo>
                <a:pt x="1888605" y="154962"/>
              </a:lnTo>
              <a:lnTo>
                <a:pt x="1888605" y="3099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A93D8-9B34-4FEF-9EF1-7D1EB2F73CB4}">
      <dsp:nvSpPr>
        <dsp:cNvPr id="0" name=""/>
        <dsp:cNvSpPr/>
      </dsp:nvSpPr>
      <dsp:spPr>
        <a:xfrm>
          <a:off x="5645657" y="2171186"/>
          <a:ext cx="1162218" cy="774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Maximiser les apports gratuits</a:t>
          </a:r>
          <a:endParaRPr lang="fr-BE" sz="1300" kern="1200" dirty="0"/>
        </a:p>
      </dsp:txBody>
      <dsp:txXfrm>
        <a:off x="5668350" y="2193879"/>
        <a:ext cx="1116832" cy="729426"/>
      </dsp:txXfrm>
    </dsp:sp>
    <dsp:sp modelId="{A29F4072-8A21-4CEC-9B1B-28E095BEEFEA}">
      <dsp:nvSpPr>
        <dsp:cNvPr id="0" name=""/>
        <dsp:cNvSpPr/>
      </dsp:nvSpPr>
      <dsp:spPr>
        <a:xfrm>
          <a:off x="5471324" y="2945999"/>
          <a:ext cx="755442" cy="309925"/>
        </a:xfrm>
        <a:custGeom>
          <a:avLst/>
          <a:gdLst/>
          <a:ahLst/>
          <a:cxnLst/>
          <a:rect l="0" t="0" r="0" b="0"/>
          <a:pathLst>
            <a:path>
              <a:moveTo>
                <a:pt x="755442" y="0"/>
              </a:moveTo>
              <a:lnTo>
                <a:pt x="755442" y="154962"/>
              </a:lnTo>
              <a:lnTo>
                <a:pt x="0" y="154962"/>
              </a:lnTo>
              <a:lnTo>
                <a:pt x="0" y="3099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BDE4B-F803-4851-A86F-153145DE836E}">
      <dsp:nvSpPr>
        <dsp:cNvPr id="0" name=""/>
        <dsp:cNvSpPr/>
      </dsp:nvSpPr>
      <dsp:spPr>
        <a:xfrm>
          <a:off x="4890215" y="3255924"/>
          <a:ext cx="1162218" cy="774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Mettre à profit les apports solaires</a:t>
          </a:r>
          <a:endParaRPr lang="fr-BE" sz="1300" kern="1200" dirty="0"/>
        </a:p>
      </dsp:txBody>
      <dsp:txXfrm>
        <a:off x="4912908" y="3278617"/>
        <a:ext cx="1116832" cy="729426"/>
      </dsp:txXfrm>
    </dsp:sp>
    <dsp:sp modelId="{F6FD3876-FA7B-4A46-988E-AC1B78C736AA}">
      <dsp:nvSpPr>
        <dsp:cNvPr id="0" name=""/>
        <dsp:cNvSpPr/>
      </dsp:nvSpPr>
      <dsp:spPr>
        <a:xfrm>
          <a:off x="6226766" y="2945999"/>
          <a:ext cx="755442" cy="309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62"/>
              </a:lnTo>
              <a:lnTo>
                <a:pt x="755442" y="154962"/>
              </a:lnTo>
              <a:lnTo>
                <a:pt x="755442" y="3099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22775-9C90-4633-871F-3E33072E0832}">
      <dsp:nvSpPr>
        <dsp:cNvPr id="0" name=""/>
        <dsp:cNvSpPr/>
      </dsp:nvSpPr>
      <dsp:spPr>
        <a:xfrm>
          <a:off x="6401099" y="3255924"/>
          <a:ext cx="1162218" cy="774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Maximiser les apports internes</a:t>
          </a:r>
          <a:endParaRPr lang="fr-BE" sz="1300" kern="1200" dirty="0"/>
        </a:p>
      </dsp:txBody>
      <dsp:txXfrm>
        <a:off x="6423792" y="3278617"/>
        <a:ext cx="1116832" cy="729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3F0F4-8A9C-455C-8D8A-1467364883DF}">
      <dsp:nvSpPr>
        <dsp:cNvPr id="0" name=""/>
        <dsp:cNvSpPr/>
      </dsp:nvSpPr>
      <dsp:spPr>
        <a:xfrm>
          <a:off x="3650942" y="357635"/>
          <a:ext cx="1123050" cy="74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Concevoir un bâtiment très performant</a:t>
          </a:r>
          <a:endParaRPr lang="fr-BE" sz="1300" kern="1200" dirty="0"/>
        </a:p>
      </dsp:txBody>
      <dsp:txXfrm>
        <a:off x="3672871" y="379564"/>
        <a:ext cx="1079192" cy="704842"/>
      </dsp:txXfrm>
    </dsp:sp>
    <dsp:sp modelId="{48C566A0-CD78-4D90-9475-7A5E2B0CDAD5}">
      <dsp:nvSpPr>
        <dsp:cNvPr id="0" name=""/>
        <dsp:cNvSpPr/>
      </dsp:nvSpPr>
      <dsp:spPr>
        <a:xfrm>
          <a:off x="4166748" y="1106335"/>
          <a:ext cx="91440" cy="299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4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AD7F0-F882-40E4-BCDF-606AFBE7252E}">
      <dsp:nvSpPr>
        <dsp:cNvPr id="0" name=""/>
        <dsp:cNvSpPr/>
      </dsp:nvSpPr>
      <dsp:spPr>
        <a:xfrm>
          <a:off x="3650942" y="1405815"/>
          <a:ext cx="1123050" cy="74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Stratégie en période de non chauffage</a:t>
          </a:r>
          <a:endParaRPr lang="fr-BE" sz="1300" kern="1200" dirty="0"/>
        </a:p>
      </dsp:txBody>
      <dsp:txXfrm>
        <a:off x="3672871" y="1427744"/>
        <a:ext cx="1079192" cy="704842"/>
      </dsp:txXfrm>
    </dsp:sp>
    <dsp:sp modelId="{388C3CAA-96B4-413C-A2BD-096EA5BE25BF}">
      <dsp:nvSpPr>
        <dsp:cNvPr id="0" name=""/>
        <dsp:cNvSpPr/>
      </dsp:nvSpPr>
      <dsp:spPr>
        <a:xfrm>
          <a:off x="2022519" y="2154515"/>
          <a:ext cx="2189948" cy="299480"/>
        </a:xfrm>
        <a:custGeom>
          <a:avLst/>
          <a:gdLst/>
          <a:ahLst/>
          <a:cxnLst/>
          <a:rect l="0" t="0" r="0" b="0"/>
          <a:pathLst>
            <a:path>
              <a:moveTo>
                <a:pt x="2189948" y="0"/>
              </a:moveTo>
              <a:lnTo>
                <a:pt x="2189948" y="149740"/>
              </a:lnTo>
              <a:lnTo>
                <a:pt x="0" y="149740"/>
              </a:lnTo>
              <a:lnTo>
                <a:pt x="0" y="2994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86207-42EA-4779-848F-8AD2AC022A03}">
      <dsp:nvSpPr>
        <dsp:cNvPr id="0" name=""/>
        <dsp:cNvSpPr/>
      </dsp:nvSpPr>
      <dsp:spPr>
        <a:xfrm>
          <a:off x="1460994" y="2453996"/>
          <a:ext cx="1123050" cy="74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Minimiser les apports de chaleurs</a:t>
          </a:r>
          <a:endParaRPr lang="fr-BE" sz="1300" kern="1200" dirty="0"/>
        </a:p>
      </dsp:txBody>
      <dsp:txXfrm>
        <a:off x="1482923" y="2475925"/>
        <a:ext cx="1079192" cy="704842"/>
      </dsp:txXfrm>
    </dsp:sp>
    <dsp:sp modelId="{A14929C7-CBE4-4763-A30C-407C1AD111CA}">
      <dsp:nvSpPr>
        <dsp:cNvPr id="0" name=""/>
        <dsp:cNvSpPr/>
      </dsp:nvSpPr>
      <dsp:spPr>
        <a:xfrm>
          <a:off x="562553" y="3202696"/>
          <a:ext cx="1459965" cy="299480"/>
        </a:xfrm>
        <a:custGeom>
          <a:avLst/>
          <a:gdLst/>
          <a:ahLst/>
          <a:cxnLst/>
          <a:rect l="0" t="0" r="0" b="0"/>
          <a:pathLst>
            <a:path>
              <a:moveTo>
                <a:pt x="1459965" y="0"/>
              </a:moveTo>
              <a:lnTo>
                <a:pt x="1459965" y="149740"/>
              </a:lnTo>
              <a:lnTo>
                <a:pt x="0" y="149740"/>
              </a:lnTo>
              <a:lnTo>
                <a:pt x="0" y="2994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EDEB5-DA27-43BE-AF4F-20F97E7BD875}">
      <dsp:nvSpPr>
        <dsp:cNvPr id="0" name=""/>
        <dsp:cNvSpPr/>
      </dsp:nvSpPr>
      <dsp:spPr>
        <a:xfrm>
          <a:off x="1028" y="3502176"/>
          <a:ext cx="1123050" cy="74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>
              <a:sym typeface="Symbol"/>
            </a:rPr>
            <a:t> les apports solaires</a:t>
          </a:r>
          <a:endParaRPr lang="fr-BE" sz="1300" kern="1200" dirty="0"/>
        </a:p>
      </dsp:txBody>
      <dsp:txXfrm>
        <a:off x="22957" y="3524105"/>
        <a:ext cx="1079192" cy="704842"/>
      </dsp:txXfrm>
    </dsp:sp>
    <dsp:sp modelId="{248B39D4-A714-4914-A546-4F54E6768BFC}">
      <dsp:nvSpPr>
        <dsp:cNvPr id="0" name=""/>
        <dsp:cNvSpPr/>
      </dsp:nvSpPr>
      <dsp:spPr>
        <a:xfrm>
          <a:off x="1976799" y="3202696"/>
          <a:ext cx="91440" cy="299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4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867BE-BD38-4BF8-B77D-413802619373}">
      <dsp:nvSpPr>
        <dsp:cNvPr id="0" name=""/>
        <dsp:cNvSpPr/>
      </dsp:nvSpPr>
      <dsp:spPr>
        <a:xfrm>
          <a:off x="1460994" y="3502176"/>
          <a:ext cx="1123050" cy="74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>
              <a:sym typeface="Symbol"/>
            </a:rPr>
            <a:t> les apports internes</a:t>
          </a:r>
          <a:endParaRPr lang="fr-BE" sz="1300" kern="1200" dirty="0"/>
        </a:p>
      </dsp:txBody>
      <dsp:txXfrm>
        <a:off x="1482923" y="3524105"/>
        <a:ext cx="1079192" cy="704842"/>
      </dsp:txXfrm>
    </dsp:sp>
    <dsp:sp modelId="{EB91CA81-E351-449E-8D2C-CB5A5901C906}">
      <dsp:nvSpPr>
        <dsp:cNvPr id="0" name=""/>
        <dsp:cNvSpPr/>
      </dsp:nvSpPr>
      <dsp:spPr>
        <a:xfrm>
          <a:off x="2022519" y="3202696"/>
          <a:ext cx="1459965" cy="299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40"/>
              </a:lnTo>
              <a:lnTo>
                <a:pt x="1459965" y="149740"/>
              </a:lnTo>
              <a:lnTo>
                <a:pt x="1459965" y="2994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FC327-57B3-4FA1-BBE5-C244643BE300}">
      <dsp:nvSpPr>
        <dsp:cNvPr id="0" name=""/>
        <dsp:cNvSpPr/>
      </dsp:nvSpPr>
      <dsp:spPr>
        <a:xfrm>
          <a:off x="2920959" y="3502176"/>
          <a:ext cx="1123050" cy="74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>
              <a:sym typeface="Symbol"/>
            </a:rPr>
            <a:t> l’introduction d’air chaud</a:t>
          </a:r>
          <a:endParaRPr lang="fr-BE" sz="1300" kern="1200" dirty="0"/>
        </a:p>
      </dsp:txBody>
      <dsp:txXfrm>
        <a:off x="2942888" y="3524105"/>
        <a:ext cx="1079192" cy="704842"/>
      </dsp:txXfrm>
    </dsp:sp>
    <dsp:sp modelId="{A1879C2D-4F1A-4A30-9B95-EA237091E668}">
      <dsp:nvSpPr>
        <dsp:cNvPr id="0" name=""/>
        <dsp:cNvSpPr/>
      </dsp:nvSpPr>
      <dsp:spPr>
        <a:xfrm>
          <a:off x="4212468" y="2154515"/>
          <a:ext cx="2189948" cy="299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40"/>
              </a:lnTo>
              <a:lnTo>
                <a:pt x="2189948" y="149740"/>
              </a:lnTo>
              <a:lnTo>
                <a:pt x="2189948" y="2994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3FF61-371A-400E-A4A6-9210919C0166}">
      <dsp:nvSpPr>
        <dsp:cNvPr id="0" name=""/>
        <dsp:cNvSpPr/>
      </dsp:nvSpPr>
      <dsp:spPr>
        <a:xfrm>
          <a:off x="5840891" y="2453996"/>
          <a:ext cx="1123050" cy="74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Evacuer et réguler la chaleur</a:t>
          </a:r>
          <a:endParaRPr lang="fr-BE" sz="1300" kern="1200" dirty="0"/>
        </a:p>
      </dsp:txBody>
      <dsp:txXfrm>
        <a:off x="5862820" y="2475925"/>
        <a:ext cx="1079192" cy="704842"/>
      </dsp:txXfrm>
    </dsp:sp>
    <dsp:sp modelId="{31994E32-888D-4B27-A1FC-62C3C59041AA}">
      <dsp:nvSpPr>
        <dsp:cNvPr id="0" name=""/>
        <dsp:cNvSpPr/>
      </dsp:nvSpPr>
      <dsp:spPr>
        <a:xfrm>
          <a:off x="4942450" y="3202696"/>
          <a:ext cx="1459965" cy="299480"/>
        </a:xfrm>
        <a:custGeom>
          <a:avLst/>
          <a:gdLst/>
          <a:ahLst/>
          <a:cxnLst/>
          <a:rect l="0" t="0" r="0" b="0"/>
          <a:pathLst>
            <a:path>
              <a:moveTo>
                <a:pt x="1459965" y="0"/>
              </a:moveTo>
              <a:lnTo>
                <a:pt x="1459965" y="149740"/>
              </a:lnTo>
              <a:lnTo>
                <a:pt x="0" y="149740"/>
              </a:lnTo>
              <a:lnTo>
                <a:pt x="0" y="2994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C2EE1-34EB-4ED1-91B7-28C8D363E198}">
      <dsp:nvSpPr>
        <dsp:cNvPr id="0" name=""/>
        <dsp:cNvSpPr/>
      </dsp:nvSpPr>
      <dsp:spPr>
        <a:xfrm>
          <a:off x="4380925" y="3502176"/>
          <a:ext cx="1123050" cy="74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Recourir à la </a:t>
          </a:r>
          <a:r>
            <a:rPr lang="fr-BE" sz="1300" kern="1200" dirty="0" err="1" smtClean="0"/>
            <a:t>surventilation</a:t>
          </a:r>
          <a:endParaRPr lang="fr-BE" sz="1300" kern="1200" dirty="0"/>
        </a:p>
      </dsp:txBody>
      <dsp:txXfrm>
        <a:off x="4402854" y="3524105"/>
        <a:ext cx="1079192" cy="704842"/>
      </dsp:txXfrm>
    </dsp:sp>
    <dsp:sp modelId="{7BF5B598-C424-4C5F-B4FC-DEC96873F082}">
      <dsp:nvSpPr>
        <dsp:cNvPr id="0" name=""/>
        <dsp:cNvSpPr/>
      </dsp:nvSpPr>
      <dsp:spPr>
        <a:xfrm>
          <a:off x="6356696" y="3202696"/>
          <a:ext cx="91440" cy="299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4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0DDA1-74A9-43F6-83F3-CB6A45692BAF}">
      <dsp:nvSpPr>
        <dsp:cNvPr id="0" name=""/>
        <dsp:cNvSpPr/>
      </dsp:nvSpPr>
      <dsp:spPr>
        <a:xfrm>
          <a:off x="5840891" y="3502176"/>
          <a:ext cx="1123050" cy="74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Tirer parti de l’inertie du bâtiment</a:t>
          </a:r>
          <a:endParaRPr lang="fr-BE" sz="1300" kern="1200" dirty="0"/>
        </a:p>
      </dsp:txBody>
      <dsp:txXfrm>
        <a:off x="5862820" y="3524105"/>
        <a:ext cx="1079192" cy="704842"/>
      </dsp:txXfrm>
    </dsp:sp>
    <dsp:sp modelId="{B1693E52-D271-45C2-9B40-29C20F1464F4}">
      <dsp:nvSpPr>
        <dsp:cNvPr id="0" name=""/>
        <dsp:cNvSpPr/>
      </dsp:nvSpPr>
      <dsp:spPr>
        <a:xfrm>
          <a:off x="6402416" y="3202696"/>
          <a:ext cx="1459965" cy="299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40"/>
              </a:lnTo>
              <a:lnTo>
                <a:pt x="1459965" y="149740"/>
              </a:lnTo>
              <a:lnTo>
                <a:pt x="1459965" y="2994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1BD3A-FFAC-48D3-BD0A-BC7E78108A6E}">
      <dsp:nvSpPr>
        <dsp:cNvPr id="0" name=""/>
        <dsp:cNvSpPr/>
      </dsp:nvSpPr>
      <dsp:spPr>
        <a:xfrm>
          <a:off x="7300857" y="3502176"/>
          <a:ext cx="1123050" cy="748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Profiter de la fraicheur du sol</a:t>
          </a:r>
          <a:endParaRPr lang="fr-BE" sz="1300" kern="1200" dirty="0"/>
        </a:p>
      </dsp:txBody>
      <dsp:txXfrm>
        <a:off x="7322786" y="3524105"/>
        <a:ext cx="1079192" cy="70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7F40C-0058-4B2C-A796-BAAAC54515BE}" type="datetimeFigureOut">
              <a:rPr lang="fr-BE" smtClean="0"/>
              <a:t>12/04/2016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FBB69-815B-475B-8C34-C616CADD2E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243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BB69-815B-475B-8C34-C616CADD2E28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9710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BB69-815B-475B-8C34-C616CADD2E28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0256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BB69-815B-475B-8C34-C616CADD2E28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0256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BB69-815B-475B-8C34-C616CADD2E28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025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BB69-815B-475B-8C34-C616CADD2E28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9710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BB69-815B-475B-8C34-C616CADD2E28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971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BB69-815B-475B-8C34-C616CADD2E28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9710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BB69-815B-475B-8C34-C616CADD2E28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971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BB69-815B-475B-8C34-C616CADD2E28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971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BB69-815B-475B-8C34-C616CADD2E28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9710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BB69-815B-475B-8C34-C616CADD2E28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0256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BB69-815B-475B-8C34-C616CADD2E28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025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E89-E0B9-4D03-B41B-F2799271BBD1}" type="datetimeFigureOut">
              <a:rPr lang="fr-BE" smtClean="0"/>
              <a:t>12/04/2016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891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E89-E0B9-4D03-B41B-F2799271BBD1}" type="datetimeFigureOut">
              <a:rPr lang="fr-BE" smtClean="0"/>
              <a:t>12/04/2016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582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E89-E0B9-4D03-B41B-F2799271BBD1}" type="datetimeFigureOut">
              <a:rPr lang="fr-BE" smtClean="0"/>
              <a:t>12/04/2016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870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E89-E0B9-4D03-B41B-F2799271BBD1}" type="datetimeFigureOut">
              <a:rPr lang="fr-BE" smtClean="0"/>
              <a:t>12/04/2016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14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E89-E0B9-4D03-B41B-F2799271BBD1}" type="datetimeFigureOut">
              <a:rPr lang="fr-BE" smtClean="0"/>
              <a:t>12/04/2016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695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E89-E0B9-4D03-B41B-F2799271BBD1}" type="datetimeFigureOut">
              <a:rPr lang="fr-BE" smtClean="0"/>
              <a:t>12/04/2016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908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E89-E0B9-4D03-B41B-F2799271BBD1}" type="datetimeFigureOut">
              <a:rPr lang="fr-BE" smtClean="0"/>
              <a:t>12/04/2016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314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E89-E0B9-4D03-B41B-F2799271BBD1}" type="datetimeFigureOut">
              <a:rPr lang="fr-BE" smtClean="0"/>
              <a:t>12/04/2016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856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E89-E0B9-4D03-B41B-F2799271BBD1}" type="datetimeFigureOut">
              <a:rPr lang="fr-BE" smtClean="0"/>
              <a:t>12/04/2016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351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E89-E0B9-4D03-B41B-F2799271BBD1}" type="datetimeFigureOut">
              <a:rPr lang="fr-BE" smtClean="0"/>
              <a:t>12/04/2016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039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E89-E0B9-4D03-B41B-F2799271BBD1}" type="datetimeFigureOut">
              <a:rPr lang="fr-BE" smtClean="0"/>
              <a:t>12/04/2016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874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DCE89-E0B9-4D03-B41B-F2799271BBD1}" type="datetimeFigureOut">
              <a:rPr lang="fr-BE" smtClean="0"/>
              <a:t>12/04/2016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372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omments" Target="../comments/commen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comments" Target="../comments/commen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6.xml"/><Relationship Id="rId5" Type="http://schemas.openxmlformats.org/officeDocument/2006/relationships/image" Target="../media/image36.gif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gif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7.xml"/><Relationship Id="rId5" Type="http://schemas.openxmlformats.org/officeDocument/2006/relationships/image" Target="../media/image42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ieplus-lesite.b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4036" y="1772816"/>
            <a:ext cx="8568952" cy="2362200"/>
          </a:xfrm>
          <a:noFill/>
          <a:ln w="76200">
            <a:noFill/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endParaRPr lang="fr-FR" altLang="fr-FR" sz="1600" b="1" dirty="0"/>
          </a:p>
          <a:p>
            <a:r>
              <a:rPr lang="fr-FR" altLang="fr-FR" sz="3600" b="1" dirty="0" smtClean="0"/>
              <a:t>Climatisation-conception : sous-module 3</a:t>
            </a:r>
          </a:p>
          <a:p>
            <a:endParaRPr lang="fr-FR" altLang="fr-FR" sz="3600" b="1" dirty="0" smtClean="0"/>
          </a:p>
          <a:p>
            <a:r>
              <a:rPr lang="fr-FR" altLang="fr-FR" sz="3600" b="1" dirty="0" smtClean="0"/>
              <a:t>Stratégie de refroidissement pour des bâtiments administratifs et des halls industriels performants </a:t>
            </a:r>
            <a:endParaRPr lang="fr-FR" altLang="fr-FR" sz="3600" b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200" y="5257800"/>
            <a:ext cx="906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r-BE" altLang="fr-FR" sz="1800" b="1" i="1" dirty="0" smtClean="0"/>
              <a:t>Didier DARIMONT (ICEDD)</a:t>
            </a:r>
            <a:endParaRPr lang="fr-FR" alt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18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442515"/>
              </p:ext>
            </p:extLst>
          </p:nvPr>
        </p:nvGraphicFramePr>
        <p:xfrm>
          <a:off x="179512" y="1412776"/>
          <a:ext cx="8352928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2664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Limiter les apports solaires</a:t>
                      </a:r>
                      <a:endParaRPr lang="fr-BE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Par des protections solaires fixes ou mobiles suivant l’orientation des baies verticales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Une orientation sud permet aux protections solaires fixent d’être efficaces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Les orientations est et ouest imposent souvent des protections mobiles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585567"/>
            <a:ext cx="2520000" cy="171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044" y="5160048"/>
            <a:ext cx="2520000" cy="15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157192"/>
            <a:ext cx="2520000" cy="15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0044" y="3595092"/>
            <a:ext cx="2520000" cy="15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4745" y="3583662"/>
            <a:ext cx="1802057" cy="31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b="1" dirty="0">
                <a:solidFill>
                  <a:schemeClr val="bg1"/>
                </a:solidFill>
              </a:rPr>
              <a:t>S</a:t>
            </a:r>
            <a:r>
              <a:rPr lang="fr-BE" b="1" dirty="0" smtClean="0">
                <a:solidFill>
                  <a:schemeClr val="bg1"/>
                </a:solidFill>
              </a:rPr>
              <a:t>tratégie de  conception de l’enveloppe  &gt; influence des gains externes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59691"/>
              </p:ext>
            </p:extLst>
          </p:nvPr>
        </p:nvGraphicFramePr>
        <p:xfrm>
          <a:off x="179512" y="1412776"/>
          <a:ext cx="8496944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2664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Free </a:t>
                      </a:r>
                      <a:r>
                        <a:rPr lang="fr-BE" sz="2000" b="1" dirty="0" err="1" smtClean="0">
                          <a:solidFill>
                            <a:schemeClr val="tx1"/>
                          </a:solidFill>
                        </a:rPr>
                        <a:t>cooling</a:t>
                      </a: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 de nuit</a:t>
                      </a:r>
                      <a:endParaRPr lang="fr-BE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Induction d’un « effet cheminée » au travers de sheds par exemple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Automatisation nécessaire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Sécurisation nécessaire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Avis pompier à prendre au niveau des exutoires de fumées par exemple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-20241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b="1" dirty="0">
                <a:solidFill>
                  <a:schemeClr val="bg1"/>
                </a:solidFill>
              </a:rPr>
              <a:t>S</a:t>
            </a:r>
            <a:r>
              <a:rPr lang="fr-BE" b="1" dirty="0" smtClean="0">
                <a:solidFill>
                  <a:schemeClr val="bg1"/>
                </a:solidFill>
              </a:rPr>
              <a:t>tratégie de  conception de l’enveloppe  &gt; évacuer la surchauffe éventuelle &gt; hall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b="25364"/>
          <a:stretch/>
        </p:blipFill>
        <p:spPr bwMode="auto">
          <a:xfrm>
            <a:off x="1115616" y="3356992"/>
            <a:ext cx="6480000" cy="318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899623" y="6165304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matriciel</a:t>
            </a:r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13396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820325"/>
              </p:ext>
            </p:extLst>
          </p:nvPr>
        </p:nvGraphicFramePr>
        <p:xfrm>
          <a:off x="179512" y="1412776"/>
          <a:ext cx="8496944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2664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Free </a:t>
                      </a:r>
                      <a:r>
                        <a:rPr lang="fr-BE" sz="2000" b="1" dirty="0" err="1" smtClean="0">
                          <a:solidFill>
                            <a:schemeClr val="tx1"/>
                          </a:solidFill>
                        </a:rPr>
                        <a:t>cooling</a:t>
                      </a: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 de nuit</a:t>
                      </a:r>
                      <a:endParaRPr lang="fr-BE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Ventilation naturelle individuelle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Ventilation naturelle transversale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Sécurisation nécessaire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Avis pompier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b="1" dirty="0">
                <a:solidFill>
                  <a:schemeClr val="bg1"/>
                </a:solidFill>
              </a:rPr>
              <a:t>S</a:t>
            </a:r>
            <a:r>
              <a:rPr lang="fr-BE" b="1" dirty="0" smtClean="0">
                <a:solidFill>
                  <a:schemeClr val="bg1"/>
                </a:solidFill>
              </a:rPr>
              <a:t>tratégie de  conception de l’enveloppe  &gt; évacuer la surchauffe éventuelle &gt; bureaux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sites.uclouvain.be/energie-plus/local/fileadmin/resources/04_technique/04_ventilation/images/freecoolingonesid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69160"/>
            <a:ext cx="268656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ites.uclouvain.be/energie-plus/local/fileadmin/resources/04_technique/04_ventilation/images/freecoolingtransvers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69160"/>
            <a:ext cx="268657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ites.uclouvain.be/energie-plus/local/fileadmin/resources/04_technique/04_ventilation/images/grillefreecool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90" y="4061259"/>
            <a:ext cx="16573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ites.uclouvain.be/energie-plus/local/fileadmin/resources/04_technique/04_ventilation/images/freecoolingfenetreautomatiq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06" y="1484784"/>
            <a:ext cx="1021710" cy="216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631512" y="6514600"/>
            <a:ext cx="11608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/>
              <a:t>Source </a:t>
            </a:r>
            <a:r>
              <a:rPr lang="fr-BE" sz="900" dirty="0" smtClean="0"/>
              <a:t>: Energie plus</a:t>
            </a:r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39108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60919"/>
              </p:ext>
            </p:extLst>
          </p:nvPr>
        </p:nvGraphicFramePr>
        <p:xfrm>
          <a:off x="179512" y="1412776"/>
          <a:ext cx="8496944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2664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Pour les besoins de chaud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b="1" dirty="0">
                <a:solidFill>
                  <a:schemeClr val="bg1"/>
                </a:solidFill>
              </a:rPr>
              <a:t>S</a:t>
            </a:r>
            <a:r>
              <a:rPr lang="fr-BE" b="1" dirty="0" smtClean="0">
                <a:solidFill>
                  <a:schemeClr val="bg1"/>
                </a:solidFill>
              </a:rPr>
              <a:t>tratégie de  conception de l’enveloppe  &gt; synthèse</a:t>
            </a:r>
            <a:endParaRPr lang="fr-BE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499789563"/>
              </p:ext>
            </p:extLst>
          </p:nvPr>
        </p:nvGraphicFramePr>
        <p:xfrm>
          <a:off x="467544" y="2060848"/>
          <a:ext cx="792088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ultiplier 5"/>
          <p:cNvSpPr/>
          <p:nvPr/>
        </p:nvSpPr>
        <p:spPr>
          <a:xfrm>
            <a:off x="6515940" y="5085184"/>
            <a:ext cx="1763688" cy="1224136"/>
          </a:xfrm>
          <a:prstGeom prst="mathMultiply">
            <a:avLst/>
          </a:prstGeom>
          <a:solidFill>
            <a:srgbClr val="C00000">
              <a:alpha val="18824"/>
            </a:srgbClr>
          </a:solidFill>
          <a:ln>
            <a:solidFill>
              <a:srgbClr val="C00000">
                <a:alpha val="4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13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194710"/>
              </p:ext>
            </p:extLst>
          </p:nvPr>
        </p:nvGraphicFramePr>
        <p:xfrm>
          <a:off x="179512" y="1412776"/>
          <a:ext cx="8496944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2664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Pour les besoins de refroidissement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b="1" dirty="0">
                <a:solidFill>
                  <a:schemeClr val="bg1"/>
                </a:solidFill>
              </a:rPr>
              <a:t>S</a:t>
            </a:r>
            <a:r>
              <a:rPr lang="fr-BE" b="1" dirty="0" smtClean="0">
                <a:solidFill>
                  <a:schemeClr val="bg1"/>
                </a:solidFill>
              </a:rPr>
              <a:t>tratégie de  conception de l’enveloppe  &gt; synthèse</a:t>
            </a:r>
            <a:endParaRPr lang="fr-BE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295825891"/>
              </p:ext>
            </p:extLst>
          </p:nvPr>
        </p:nvGraphicFramePr>
        <p:xfrm>
          <a:off x="359532" y="1835369"/>
          <a:ext cx="84249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7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 Sommaire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6480" y="2420889"/>
            <a:ext cx="8784976" cy="331236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chemeClr val="bg1">
                    <a:lumMod val="50000"/>
                  </a:schemeClr>
                </a:solidFill>
              </a:rPr>
              <a:t>Stratégie </a:t>
            </a:r>
            <a:r>
              <a:rPr lang="fr-FR" altLang="fr-FR" sz="4000" dirty="0">
                <a:solidFill>
                  <a:schemeClr val="bg1">
                    <a:lumMod val="50000"/>
                  </a:schemeClr>
                </a:solidFill>
              </a:rPr>
              <a:t>de conception de l’enveloppe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rgbClr val="FF0000"/>
                </a:solidFill>
              </a:rPr>
              <a:t>Choix des systèmes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chemeClr val="bg1">
                    <a:lumMod val="50000"/>
                  </a:schemeClr>
                </a:solidFill>
              </a:rPr>
              <a:t>Etude de cas</a:t>
            </a:r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</p:spTree>
    <p:extLst>
      <p:ext uri="{BB962C8B-B14F-4D97-AF65-F5344CB8AC3E}">
        <p14:creationId xmlns:p14="http://schemas.microsoft.com/office/powerpoint/2010/main" val="19899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9" r="10384"/>
          <a:stretch/>
        </p:blipFill>
        <p:spPr>
          <a:xfrm>
            <a:off x="793531" y="4942553"/>
            <a:ext cx="6098377" cy="19498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988449"/>
              </p:ext>
            </p:extLst>
          </p:nvPr>
        </p:nvGraphicFramePr>
        <p:xfrm>
          <a:off x="251520" y="1412776"/>
          <a:ext cx="4608512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</a:tblGrid>
              <a:tr h="180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fr-BE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simultanéité des besoins de chaud et de froid conditionne le choix des émetteurs et indirectement la production</a:t>
                      </a:r>
                      <a:endParaRPr lang="fr-BE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79512" y="6549302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800" dirty="0">
                <a:solidFill>
                  <a:schemeClr val="bg1">
                    <a:lumMod val="75000"/>
                  </a:schemeClr>
                </a:solidFill>
              </a:rPr>
              <a:t>L’énergie à l’ICEDD  – sujet, date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899623" y="6165304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matriciel</a:t>
            </a:r>
            <a:endParaRPr lang="fr-BE" sz="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48" y="1279399"/>
            <a:ext cx="4504184" cy="209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71" y="3960807"/>
            <a:ext cx="877817" cy="21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7211187" y="2883919"/>
            <a:ext cx="961213" cy="10768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4145871" y="1135326"/>
            <a:ext cx="575556" cy="28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1463" marR="0" lvl="0" indent="-271463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6F90"/>
              </a:buClr>
              <a:buSzTx/>
              <a:tabLst>
                <a:tab pos="271463" algn="l"/>
              </a:tabLst>
              <a:defRPr/>
            </a:pPr>
            <a:r>
              <a:rPr kumimoji="0" lang="fr-BE" sz="1200" b="0" i="0" u="none" strike="noStrike" kern="5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[kWh</a:t>
            </a:r>
            <a:r>
              <a:rPr lang="fr-BE" sz="1200" kern="500" dirty="0" smtClean="0">
                <a:latin typeface="Tw Cen MT" pitchFamily="34" charset="0"/>
              </a:rPr>
              <a:t>]</a:t>
            </a:r>
            <a:endParaRPr kumimoji="0" lang="fr-BE" sz="1200" b="0" i="0" u="none" strike="noStrike" kern="500" cap="none" spc="0" normalizeH="0" baseline="0" noProof="0" dirty="0" smtClean="0">
              <a:ln>
                <a:noFill/>
              </a:ln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8086671" y="3573016"/>
            <a:ext cx="575556" cy="28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1463" marR="0" lvl="0" indent="-271463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6F90"/>
              </a:buClr>
              <a:buSzTx/>
              <a:tabLst>
                <a:tab pos="271463" algn="l"/>
              </a:tabLst>
              <a:defRPr/>
            </a:pPr>
            <a:r>
              <a:rPr kumimoji="0" lang="fr-BE" sz="1200" b="0" i="0" u="none" strike="noStrike" kern="5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[kWh</a:t>
            </a:r>
            <a:r>
              <a:rPr lang="fr-BE" sz="1200" kern="500" dirty="0" smtClean="0">
                <a:latin typeface="Tw Cen MT" pitchFamily="34" charset="0"/>
              </a:rPr>
              <a:t>]</a:t>
            </a:r>
            <a:endParaRPr kumimoji="0" lang="fr-BE" sz="1200" b="0" i="0" u="none" strike="noStrike" kern="500" cap="none" spc="0" normalizeH="0" baseline="0" noProof="0" dirty="0" smtClean="0">
              <a:ln>
                <a:noFill/>
              </a:ln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BE" b="1" dirty="0" smtClean="0">
                <a:solidFill>
                  <a:schemeClr val="bg1"/>
                </a:solidFill>
              </a:rPr>
              <a:t>Choix des systèmes &gt; occurrence des besoins de chaud et de froid &gt; bureaux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3573016"/>
            <a:ext cx="7272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/>
              <a:t>Simultanéité des besoins </a:t>
            </a:r>
            <a:r>
              <a:rPr lang="fr-BE" sz="1600" dirty="0">
                <a:sym typeface="Wingdings" panose="05000000000000000000" pitchFamily="2" charset="2"/>
              </a:rPr>
              <a:t> deux systèmes différents ou </a:t>
            </a:r>
            <a:r>
              <a:rPr lang="fr-BE" sz="1600" dirty="0" smtClean="0">
                <a:sym typeface="Wingdings" panose="05000000000000000000" pitchFamily="2" charset="2"/>
              </a:rPr>
              <a:t>un seul système </a:t>
            </a:r>
            <a:r>
              <a:rPr lang="fr-BE" sz="1600" dirty="0">
                <a:sym typeface="Wingdings" panose="05000000000000000000" pitchFamily="2" charset="2"/>
              </a:rPr>
              <a:t>capable de transferts </a:t>
            </a:r>
            <a:r>
              <a:rPr lang="fr-BE" sz="1600" dirty="0" smtClean="0">
                <a:sym typeface="Wingdings" panose="05000000000000000000" pitchFamily="2" charset="2"/>
              </a:rPr>
              <a:t>thermiques </a:t>
            </a:r>
            <a:r>
              <a:rPr lang="fr-BE" sz="1600" dirty="0">
                <a:sym typeface="Wingdings" panose="05000000000000000000" pitchFamily="2" charset="2"/>
              </a:rPr>
              <a:t>(VRV par exemple)</a:t>
            </a:r>
            <a:endParaRPr lang="fr-BE" sz="16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/>
              <a:t>Pas ou peu de simultanéité </a:t>
            </a:r>
            <a:r>
              <a:rPr lang="fr-BE" sz="1600" dirty="0">
                <a:sym typeface="Wingdings" panose="05000000000000000000" pitchFamily="2" charset="2"/>
              </a:rPr>
              <a:t> </a:t>
            </a:r>
            <a:r>
              <a:rPr lang="fr-BE" sz="1600" dirty="0"/>
              <a:t>Choix </a:t>
            </a:r>
            <a:r>
              <a:rPr lang="fr-BE" sz="1600" dirty="0" smtClean="0"/>
              <a:t>d’un système commun (attention : ordre de grandeur de puissances similaire) comme les PAC réversibles</a:t>
            </a:r>
            <a:endParaRPr lang="fr-BE" sz="1600" dirty="0"/>
          </a:p>
          <a:p>
            <a:endParaRPr lang="fr-BE" dirty="0"/>
          </a:p>
        </p:txBody>
      </p:sp>
      <p:sp>
        <p:nvSpPr>
          <p:cNvPr id="18" name="Ellipse 17"/>
          <p:cNvSpPr/>
          <p:nvPr/>
        </p:nvSpPr>
        <p:spPr>
          <a:xfrm>
            <a:off x="395536" y="5589240"/>
            <a:ext cx="2382183" cy="1343368"/>
          </a:xfrm>
          <a:prstGeom prst="ellipse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BE" b="1" dirty="0" smtClean="0">
                <a:solidFill>
                  <a:schemeClr val="bg1"/>
                </a:solidFill>
              </a:rPr>
              <a:t>Choix des systèmes &gt; occurrence des besoins de chaud et de froid &gt; hall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9" r="10384"/>
          <a:stretch/>
        </p:blipFill>
        <p:spPr>
          <a:xfrm>
            <a:off x="179512" y="4713024"/>
            <a:ext cx="6080011" cy="1944000"/>
          </a:xfrm>
          <a:prstGeom prst="rect">
            <a:avLst/>
          </a:prstGeom>
        </p:spPr>
      </p:pic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53113"/>
              </p:ext>
            </p:extLst>
          </p:nvPr>
        </p:nvGraphicFramePr>
        <p:xfrm>
          <a:off x="251519" y="1412776"/>
          <a:ext cx="5413071" cy="3145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3071"/>
              </a:tblGrid>
              <a:tr h="3145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Influence des apports internes sur l’occurrence et la simultanéité</a:t>
                      </a:r>
                      <a:endParaRPr lang="fr-BE" sz="17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err="1" smtClean="0">
                          <a:solidFill>
                            <a:schemeClr val="tx1"/>
                          </a:solidFill>
                        </a:rPr>
                        <a:t>Process</a:t>
                      </a: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fr-BE" sz="1600" b="1" baseline="0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W/m² : les besoins de froid sont limités à la période estivale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700" b="0" baseline="0" dirty="0" err="1" smtClean="0">
                          <a:solidFill>
                            <a:schemeClr val="tx1"/>
                          </a:solidFill>
                        </a:rPr>
                        <a:t>Process</a:t>
                      </a:r>
                      <a:r>
                        <a:rPr lang="fr-BE" sz="1700" b="0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fr-BE" sz="1700" b="1" baseline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fr-BE" sz="1700" b="0" baseline="0" dirty="0" smtClean="0">
                          <a:solidFill>
                            <a:schemeClr val="tx1"/>
                          </a:solidFill>
                        </a:rPr>
                        <a:t> W/m² :</a:t>
                      </a:r>
                      <a:r>
                        <a:rPr lang="fr-BE" sz="1700" b="0" baseline="0" dirty="0" err="1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BE" sz="1600" b="0" baseline="0" dirty="0" err="1" smtClean="0">
                          <a:solidFill>
                            <a:schemeClr val="tx1"/>
                          </a:solidFill>
                        </a:rPr>
                        <a:t>Les</a:t>
                      </a: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 besoins de froid sont permanents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79512" y="6549302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800" dirty="0">
                <a:solidFill>
                  <a:schemeClr val="bg1">
                    <a:lumMod val="75000"/>
                  </a:schemeClr>
                </a:solidFill>
              </a:rPr>
              <a:t>L’énergie à l’ICEDD  – sujet, date</a:t>
            </a:r>
          </a:p>
        </p:txBody>
      </p:sp>
      <p:sp>
        <p:nvSpPr>
          <p:cNvPr id="20" name="Ellipse 19"/>
          <p:cNvSpPr/>
          <p:nvPr/>
        </p:nvSpPr>
        <p:spPr>
          <a:xfrm>
            <a:off x="1763688" y="4702278"/>
            <a:ext cx="4680520" cy="2181005"/>
          </a:xfrm>
          <a:prstGeom prst="ellipse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B0F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899623" y="6165304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matriciel</a:t>
            </a:r>
            <a:endParaRPr lang="fr-BE" sz="9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77"/>
          <a:stretch/>
        </p:blipFill>
        <p:spPr bwMode="auto">
          <a:xfrm>
            <a:off x="5664591" y="1121088"/>
            <a:ext cx="3455824" cy="184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9"/>
          <a:stretch/>
        </p:blipFill>
        <p:spPr bwMode="auto">
          <a:xfrm>
            <a:off x="5664591" y="2983380"/>
            <a:ext cx="3455824" cy="181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3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250829"/>
              </p:ext>
            </p:extLst>
          </p:nvPr>
        </p:nvGraphicFramePr>
        <p:xfrm>
          <a:off x="154648" y="3049204"/>
          <a:ext cx="4752527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024"/>
                <a:gridCol w="2829651"/>
                <a:gridCol w="45785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Investissement </a:t>
                      </a:r>
                      <a:endParaRPr lang="fr-BE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moyen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Confort 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Souplesse de réglage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ventilateur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Les nouveaux moteur CC ont des puissances faible </a:t>
                      </a:r>
                      <a:r>
                        <a:rPr lang="fr-BE" sz="1400" b="0" baseline="0" dirty="0" smtClean="0">
                          <a:solidFill>
                            <a:schemeClr val="tx1"/>
                          </a:solidFill>
                        </a:rPr>
                        <a:t>(7 W)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Renouvelable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La</a:t>
                      </a:r>
                      <a:r>
                        <a:rPr lang="fr-BE" sz="1400" b="0" baseline="0" dirty="0" smtClean="0">
                          <a:solidFill>
                            <a:schemeClr val="tx1"/>
                          </a:solidFill>
                        </a:rPr>
                        <a:t> production peut être une PAC réversible géothermique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79512" y="6549302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800" dirty="0">
                <a:solidFill>
                  <a:schemeClr val="bg1">
                    <a:lumMod val="75000"/>
                  </a:schemeClr>
                </a:solidFill>
              </a:rPr>
              <a:t>L’énergie à l’ICEDD  – sujet, date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619773"/>
              </p:ext>
            </p:extLst>
          </p:nvPr>
        </p:nvGraphicFramePr>
        <p:xfrm>
          <a:off x="179512" y="1412776"/>
          <a:ext cx="842493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Chauffage et refroidissement combinés : les ventilo-convecteurs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À deux tubes si pas de simultanéité des besoins de chaud et de froid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3113" y="3116568"/>
            <a:ext cx="28417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3113" y="3915174"/>
            <a:ext cx="28417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3113" y="3476608"/>
            <a:ext cx="28417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7740352" y="6165304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E+</a:t>
            </a:r>
            <a:endParaRPr lang="fr-BE" sz="900" dirty="0"/>
          </a:p>
        </p:txBody>
      </p:sp>
      <p:sp>
        <p:nvSpPr>
          <p:cNvPr id="21" name="ZoneTexte 20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BE" b="1" dirty="0" smtClean="0">
                <a:solidFill>
                  <a:schemeClr val="bg1"/>
                </a:solidFill>
              </a:rPr>
              <a:t>Choix des systèmes  &gt; émission, distribution  et production  &gt; bureaux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sites.uclouvain.be/energie-plus/local/fileadmin/resources/04_technique/06_climatisation/images/Ventilo_2v5-fx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94" y="2591364"/>
            <a:ext cx="3891794" cy="293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3113" y="4389072"/>
            <a:ext cx="28417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1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6113" y="6549302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800" dirty="0">
                <a:solidFill>
                  <a:schemeClr val="bg1">
                    <a:lumMod val="75000"/>
                  </a:schemeClr>
                </a:solidFill>
              </a:rPr>
              <a:t>L’énergie à l’ICEDD  – sujet, date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608410"/>
              </p:ext>
            </p:extLst>
          </p:nvPr>
        </p:nvGraphicFramePr>
        <p:xfrm>
          <a:off x="179512" y="1412776"/>
          <a:ext cx="842493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Chauffage et refroidissement combinés : les ventilo-convecteurs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À quatre tubes si simultanéité des besoins de chaud et de froid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7740352" y="6165304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E+</a:t>
            </a:r>
            <a:endParaRPr lang="fr-BE" sz="900" dirty="0"/>
          </a:p>
        </p:txBody>
      </p:sp>
      <p:pic>
        <p:nvPicPr>
          <p:cNvPr id="1026" name="Picture 2" descr="http://sites.uclouvain.be/energie-plus/local/fileadmin/resources/04_technique/06_climatisation/images/Ventilo_4v4fx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32036"/>
            <a:ext cx="3667522" cy="253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19016"/>
              </p:ext>
            </p:extLst>
          </p:nvPr>
        </p:nvGraphicFramePr>
        <p:xfrm>
          <a:off x="170136" y="3026174"/>
          <a:ext cx="4752527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024"/>
                <a:gridCol w="2829651"/>
                <a:gridCol w="45785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Investissement </a:t>
                      </a:r>
                      <a:endParaRPr lang="fr-BE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Plus élevé que le 2 tubes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Confort 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Souplesse de réglage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ventilateur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Les nouveaux moteur CC ont des puissances faible </a:t>
                      </a:r>
                      <a:r>
                        <a:rPr lang="fr-BE" sz="1400" b="0" baseline="0" dirty="0" smtClean="0">
                          <a:solidFill>
                            <a:schemeClr val="tx1"/>
                          </a:solidFill>
                        </a:rPr>
                        <a:t>(7 W)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Production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Deux systèmes différents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Renouvelable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En mode climatisation</a:t>
                      </a:r>
                      <a:r>
                        <a:rPr lang="fr-BE" sz="1400" b="0" baseline="0" dirty="0" smtClean="0">
                          <a:solidFill>
                            <a:schemeClr val="tx1"/>
                          </a:solidFill>
                        </a:rPr>
                        <a:t> intensive, le PV peut contribuer à une solution renouvelable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Energie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Destruction</a:t>
                      </a:r>
                      <a:r>
                        <a:rPr lang="fr-BE" sz="1400" b="0" baseline="0" dirty="0" smtClean="0">
                          <a:solidFill>
                            <a:schemeClr val="tx1"/>
                          </a:solidFill>
                        </a:rPr>
                        <a:t> d’énergie possible, surtout en </a:t>
                      </a:r>
                      <a:r>
                        <a:rPr lang="fr-BE" sz="1400" b="0" baseline="0" dirty="0" err="1" smtClean="0">
                          <a:solidFill>
                            <a:schemeClr val="tx1"/>
                          </a:solidFill>
                        </a:rPr>
                        <a:t>mi-saison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8601" y="3892144"/>
            <a:ext cx="28417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8601" y="3453578"/>
            <a:ext cx="28417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4846080"/>
            <a:ext cx="28094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8601" y="3092074"/>
            <a:ext cx="27909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BE" b="1" dirty="0" smtClean="0">
                <a:solidFill>
                  <a:schemeClr val="bg1"/>
                </a:solidFill>
              </a:rPr>
              <a:t>Choix des systèmes  &gt; émission, distribution  et production  &gt; bureaux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8601" y="4300448"/>
            <a:ext cx="27909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5061" y="5424860"/>
            <a:ext cx="27909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4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 Sommaire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6480" y="2420889"/>
            <a:ext cx="8784976" cy="331236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rgbClr val="FF0000"/>
                </a:solidFill>
              </a:rPr>
              <a:t>Stratégie </a:t>
            </a:r>
            <a:r>
              <a:rPr lang="fr-FR" altLang="fr-FR" sz="4000" dirty="0">
                <a:solidFill>
                  <a:srgbClr val="FF0000"/>
                </a:solidFill>
              </a:rPr>
              <a:t>de conception de l’enveloppe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chemeClr val="bg1">
                    <a:lumMod val="50000"/>
                  </a:schemeClr>
                </a:solidFill>
              </a:rPr>
              <a:t>Choix des systèmes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chemeClr val="bg1">
                    <a:lumMod val="50000"/>
                  </a:schemeClr>
                </a:solidFill>
              </a:rPr>
              <a:t>Etude de cas</a:t>
            </a:r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</p:spTree>
    <p:extLst>
      <p:ext uri="{BB962C8B-B14F-4D97-AF65-F5344CB8AC3E}">
        <p14:creationId xmlns:p14="http://schemas.microsoft.com/office/powerpoint/2010/main" val="17964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6113" y="6555564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800" dirty="0">
                <a:solidFill>
                  <a:schemeClr val="bg1">
                    <a:lumMod val="75000"/>
                  </a:schemeClr>
                </a:solidFill>
              </a:rPr>
              <a:t>L’énergie à l’ICEDD  – sujet, date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10146"/>
              </p:ext>
            </p:extLst>
          </p:nvPr>
        </p:nvGraphicFramePr>
        <p:xfrm>
          <a:off x="179512" y="1412776"/>
          <a:ext cx="662473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Chauffage et refroidissement combinés : les plafonds froids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Deux ou quatre tubes suivant la  simultanéité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BE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    des besoins de chaud et de froid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7232952" y="6185352"/>
            <a:ext cx="1533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</a:t>
            </a:r>
            <a:r>
              <a:rPr lang="fr-BE" sz="900" dirty="0" err="1" smtClean="0"/>
              <a:t>MATRIciel</a:t>
            </a:r>
            <a:endParaRPr lang="fr-BE" sz="9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355777"/>
              </p:ext>
            </p:extLst>
          </p:nvPr>
        </p:nvGraphicFramePr>
        <p:xfrm>
          <a:off x="395536" y="3128422"/>
          <a:ext cx="4752527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024"/>
                <a:gridCol w="2829651"/>
                <a:gridCol w="45785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Investissement </a:t>
                      </a:r>
                      <a:endParaRPr lang="fr-BE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Elevé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Confort 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En froid élevé</a:t>
                      </a:r>
                    </a:p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En chaud moins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Renouvelable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La</a:t>
                      </a:r>
                      <a:r>
                        <a:rPr lang="fr-BE" sz="1400" b="0" baseline="0" dirty="0" smtClean="0">
                          <a:solidFill>
                            <a:schemeClr val="tx1"/>
                          </a:solidFill>
                        </a:rPr>
                        <a:t> production peut être une PAC réversible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Zonage 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Aisé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4086014"/>
            <a:ext cx="28417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3512076"/>
            <a:ext cx="28417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3150572"/>
            <a:ext cx="27909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2840" y="4187016"/>
            <a:ext cx="3420000" cy="198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1680" y="2005027"/>
            <a:ext cx="3420000" cy="215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2944" y="4544918"/>
            <a:ext cx="28417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BE" b="1" dirty="0" smtClean="0">
                <a:solidFill>
                  <a:schemeClr val="bg1"/>
                </a:solidFill>
              </a:rPr>
              <a:t>Choix des systèmes  &gt; émission, distribution  et production  &gt; bureaux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6113" y="6555564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800" dirty="0">
                <a:solidFill>
                  <a:schemeClr val="bg1">
                    <a:lumMod val="75000"/>
                  </a:schemeClr>
                </a:solidFill>
              </a:rPr>
              <a:t>L’énergie à l’ICEDD  – sujet, date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674736"/>
              </p:ext>
            </p:extLst>
          </p:nvPr>
        </p:nvGraphicFramePr>
        <p:xfrm>
          <a:off x="179512" y="1412776"/>
          <a:ext cx="842493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Chauffage et refroidissement combinés : les plafonds froids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Pour les espaces bureau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7740352" y="6165304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</a:t>
            </a:r>
            <a:r>
              <a:rPr lang="fr-BE" sz="900" dirty="0" err="1" smtClean="0"/>
              <a:t>MATRIciel</a:t>
            </a:r>
            <a:endParaRPr lang="fr-BE" sz="900" dirty="0"/>
          </a:p>
        </p:txBody>
      </p:sp>
      <p:pic>
        <p:nvPicPr>
          <p:cNvPr id="13" name="Picture 2" descr="M:\Commun\Dossiers\11176-EFH\3_Etudes\Dossier Chantier\Photos Visites chantier\Photos 2013 06 27\IMG_0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00364"/>
            <a:ext cx="3258212" cy="243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1" t="9150" r="16034" b="5671"/>
          <a:stretch/>
        </p:blipFill>
        <p:spPr bwMode="auto">
          <a:xfrm>
            <a:off x="4490346" y="2702560"/>
            <a:ext cx="4474142" cy="165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5" r="71667" b="10747"/>
          <a:stretch/>
        </p:blipFill>
        <p:spPr bwMode="auto">
          <a:xfrm>
            <a:off x="6689081" y="1628800"/>
            <a:ext cx="1663339" cy="87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BE" b="1" dirty="0" smtClean="0">
                <a:solidFill>
                  <a:schemeClr val="bg1"/>
                </a:solidFill>
              </a:rPr>
              <a:t>Choix des systèmes  &gt; émission, distribution  et production  &gt; bureaux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6113" y="6555564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800" dirty="0">
                <a:solidFill>
                  <a:schemeClr val="bg1">
                    <a:lumMod val="75000"/>
                  </a:schemeClr>
                </a:solidFill>
              </a:rPr>
              <a:t>L’énergie à l’ICEDD  – sujet, date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373128"/>
              </p:ext>
            </p:extLst>
          </p:nvPr>
        </p:nvGraphicFramePr>
        <p:xfrm>
          <a:off x="179512" y="1412776"/>
          <a:ext cx="734481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Chauffage et refroidissement combinés : les systèmes sur air VAV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Pour occupation forte et variable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7232952" y="6185352"/>
            <a:ext cx="1533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</a:t>
            </a:r>
            <a:r>
              <a:rPr lang="fr-BE" sz="900" dirty="0" err="1" smtClean="0"/>
              <a:t>MATRIciel</a:t>
            </a:r>
            <a:endParaRPr lang="fr-BE" sz="9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49563"/>
              </p:ext>
            </p:extLst>
          </p:nvPr>
        </p:nvGraphicFramePr>
        <p:xfrm>
          <a:off x="172503" y="3161704"/>
          <a:ext cx="4752527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024"/>
                <a:gridCol w="2829651"/>
                <a:gridCol w="45785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Investissement </a:t>
                      </a:r>
                      <a:endParaRPr lang="fr-BE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Surdimensionnement de l’air hygiénique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Confort 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Si bien conçu,</a:t>
                      </a:r>
                      <a:r>
                        <a:rPr lang="fr-BE" sz="1400" b="0" baseline="0" dirty="0" smtClean="0">
                          <a:solidFill>
                            <a:schemeClr val="tx1"/>
                          </a:solidFill>
                        </a:rPr>
                        <a:t> pas de souci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Renouvelable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La</a:t>
                      </a:r>
                      <a:r>
                        <a:rPr lang="fr-BE" sz="1400" b="0" baseline="0" dirty="0" smtClean="0">
                          <a:solidFill>
                            <a:schemeClr val="tx1"/>
                          </a:solidFill>
                        </a:rPr>
                        <a:t> production peut être une PAC réversible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URE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Récupération de chaleur,</a:t>
                      </a:r>
                    </a:p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Gestion du débit en fonction sonde CO2, ventilateur</a:t>
                      </a:r>
                      <a:r>
                        <a:rPr lang="fr-BE" sz="1400" b="0" baseline="0" dirty="0" smtClean="0">
                          <a:solidFill>
                            <a:schemeClr val="tx1"/>
                          </a:solidFill>
                        </a:rPr>
                        <a:t> à vitesse variable,  …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4991" y="4119296"/>
            <a:ext cx="28417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689358"/>
            <a:ext cx="28417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4991" y="3183854"/>
            <a:ext cx="27909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457" y="4833520"/>
            <a:ext cx="28417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sites.uclouvain.be/energie-plus/local/fileadmin/resources/04_technique/06_climatisation/images/Schema_clim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06" y="2076050"/>
            <a:ext cx="401955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BE" b="1" dirty="0" smtClean="0">
                <a:solidFill>
                  <a:schemeClr val="bg1"/>
                </a:solidFill>
              </a:rPr>
              <a:t>Choix des systèmes  &gt; émission, distribution  et production  &gt; bureaux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6113" y="6555564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800" dirty="0">
                <a:solidFill>
                  <a:schemeClr val="bg1">
                    <a:lumMod val="75000"/>
                  </a:schemeClr>
                </a:solidFill>
              </a:rPr>
              <a:t>L’énergie à l’ICEDD  – sujet, date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74041"/>
              </p:ext>
            </p:extLst>
          </p:nvPr>
        </p:nvGraphicFramePr>
        <p:xfrm>
          <a:off x="179512" y="1412776"/>
          <a:ext cx="842493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Chauffage et refroidissement combinés : les systèmes sur air VAV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Exemple d’alimentation  d’une salle de réunion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7740352" y="6165304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</a:t>
            </a:r>
            <a:r>
              <a:rPr lang="fr-BE" sz="900" dirty="0" err="1" smtClean="0"/>
              <a:t>MATRIciel</a:t>
            </a:r>
            <a:endParaRPr lang="fr-BE" sz="9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5773568" cy="212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M:\Commun\Dossiers\11176-EFH\3_Etudes\Dossier Chantier\Photos Visites chantier\Photos 2013 08 29\IMG_0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2473771" cy="331200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BE" b="1" dirty="0" smtClean="0">
                <a:solidFill>
                  <a:schemeClr val="bg1"/>
                </a:solidFill>
              </a:rPr>
              <a:t>Choix des systèmes  &gt; émission, distribution  et production  &gt; bureaux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6113" y="6555564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800" dirty="0">
                <a:solidFill>
                  <a:schemeClr val="bg1">
                    <a:lumMod val="75000"/>
                  </a:schemeClr>
                </a:solidFill>
              </a:rPr>
              <a:t>L’énergie à l’ICEDD  – sujet, date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197778"/>
              </p:ext>
            </p:extLst>
          </p:nvPr>
        </p:nvGraphicFramePr>
        <p:xfrm>
          <a:off x="179512" y="1412776"/>
          <a:ext cx="842493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Chauffage et refroidissement combinés : les systèmes VRV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Systèmes à 3 tubes : transfert de chaleur possible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7740352" y="6165304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E+</a:t>
            </a:r>
            <a:endParaRPr lang="fr-BE" sz="900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85864"/>
              </p:ext>
            </p:extLst>
          </p:nvPr>
        </p:nvGraphicFramePr>
        <p:xfrm>
          <a:off x="172503" y="3161704"/>
          <a:ext cx="4759537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185"/>
                <a:gridCol w="2833825"/>
                <a:gridCol w="45852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Investissement </a:t>
                      </a:r>
                      <a:endParaRPr lang="fr-BE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Assez couteux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Confort 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Très souple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Renouvelable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Si</a:t>
                      </a:r>
                      <a:r>
                        <a:rPr lang="fr-BE" sz="1400" b="0" baseline="0" dirty="0" smtClean="0">
                          <a:solidFill>
                            <a:schemeClr val="tx1"/>
                          </a:solidFill>
                        </a:rPr>
                        <a:t> combiné avec du PV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URE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Récupération de chaleur</a:t>
                      </a:r>
                      <a:r>
                        <a:rPr lang="fr-BE" sz="1400" b="0" baseline="0" dirty="0" smtClean="0">
                          <a:solidFill>
                            <a:schemeClr val="tx1"/>
                          </a:solidFill>
                        </a:rPr>
                        <a:t> d’une salle informatique et transfert vers les bureaux en demande mais un peu boîte noire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599196"/>
            <a:ext cx="28417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4991" y="3183854"/>
            <a:ext cx="27909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8601" y="4389112"/>
            <a:ext cx="28417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sites.uclouvain.be/energie-plus/local/fileadmin/resources/04_technique/06_climatisation/images/Vrv_regul43_equi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41" y="2222919"/>
            <a:ext cx="3960000" cy="186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20" y="4389992"/>
            <a:ext cx="3960000" cy="186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4991" y="4848726"/>
            <a:ext cx="27909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BE" b="1" dirty="0" smtClean="0">
                <a:solidFill>
                  <a:schemeClr val="bg1"/>
                </a:solidFill>
              </a:rPr>
              <a:t>Choix des systèmes  &gt; émission, distribution  et production  &gt; bureaux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6364" y="3940962"/>
            <a:ext cx="27909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1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6549302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800" dirty="0">
                <a:solidFill>
                  <a:schemeClr val="bg1">
                    <a:lumMod val="75000"/>
                  </a:schemeClr>
                </a:solidFill>
              </a:rPr>
              <a:t>L’énergie à l’ICEDD  – sujet, date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01944"/>
            <a:ext cx="7232223" cy="481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087800"/>
              </p:ext>
            </p:extLst>
          </p:nvPr>
        </p:nvGraphicFramePr>
        <p:xfrm>
          <a:off x="179512" y="1412776"/>
          <a:ext cx="8712968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1008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Ventilation,</a:t>
                      </a:r>
                      <a:r>
                        <a:rPr lang="fr-BE" sz="2000" b="1" baseline="0" dirty="0" smtClean="0">
                          <a:solidFill>
                            <a:schemeClr val="tx1"/>
                          </a:solidFill>
                        </a:rPr>
                        <a:t> chauffage et climatisation</a:t>
                      </a: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 combinés 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En mode refroidissement : pulsion avec bouche à déplacement  confort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7380312" y="5805264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matriciel</a:t>
            </a:r>
            <a:endParaRPr lang="fr-BE" sz="900" dirty="0"/>
          </a:p>
        </p:txBody>
      </p:sp>
      <p:pic>
        <p:nvPicPr>
          <p:cNvPr id="23" name="Picture 2" descr="http://img.archiexpo.fr/images_ae/photo-g/62712-67045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r="13016"/>
          <a:stretch/>
        </p:blipFill>
        <p:spPr bwMode="auto">
          <a:xfrm>
            <a:off x="7945383" y="2520568"/>
            <a:ext cx="1198617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avec flèche 23"/>
          <p:cNvCxnSpPr/>
          <p:nvPr/>
        </p:nvCxnSpPr>
        <p:spPr>
          <a:xfrm flipH="1">
            <a:off x="7092280" y="3645024"/>
            <a:ext cx="1224136" cy="9361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BE" b="1" dirty="0" smtClean="0">
                <a:solidFill>
                  <a:schemeClr val="bg1"/>
                </a:solidFill>
              </a:rPr>
              <a:t>Choix des systèmes  &gt; émission, distribution  et production  &gt; hall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9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6753"/>
              </p:ext>
            </p:extLst>
          </p:nvPr>
        </p:nvGraphicFramePr>
        <p:xfrm>
          <a:off x="152768" y="2865172"/>
          <a:ext cx="475252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/>
                <a:gridCol w="2134436"/>
                <a:gridCol w="45785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Confort  </a:t>
                      </a:r>
                      <a:endParaRPr lang="fr-BE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Important car les vitesses d’air sont faibles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Energie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>
                          <a:solidFill>
                            <a:schemeClr val="tx1"/>
                          </a:solidFill>
                        </a:rPr>
                        <a:t>Les</a:t>
                      </a:r>
                      <a:r>
                        <a:rPr lang="fr-BE" sz="1400" b="0" baseline="0" dirty="0" smtClean="0">
                          <a:solidFill>
                            <a:schemeClr val="tx1"/>
                          </a:solidFill>
                        </a:rPr>
                        <a:t> T° d’air peuvent être élevée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79512" y="6549302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800" dirty="0">
                <a:solidFill>
                  <a:schemeClr val="bg1">
                    <a:lumMod val="75000"/>
                  </a:schemeClr>
                </a:solidFill>
              </a:rPr>
              <a:t>L’énergie à l’ICEDD  – sujet, date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57821"/>
              </p:ext>
            </p:extLst>
          </p:nvPr>
        </p:nvGraphicFramePr>
        <p:xfrm>
          <a:off x="179512" y="1412776"/>
          <a:ext cx="884659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6590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Ventilation,</a:t>
                      </a:r>
                      <a:r>
                        <a:rPr lang="fr-BE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chauffage et refroidissement combinés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En mode refroidissement : pulsion avec bouche de type manche à air ou bouche à déplacement  confort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6426" y="3001126"/>
            <a:ext cx="28417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1562" y="3448532"/>
            <a:ext cx="284172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BE" b="1" dirty="0" smtClean="0">
                <a:solidFill>
                  <a:schemeClr val="bg1"/>
                </a:solidFill>
              </a:rPr>
              <a:t>Choix des systèmes  &gt; émission, distribution  et production  &gt; hall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87" y="2377691"/>
            <a:ext cx="3864781" cy="153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produkte.wesco.ch/GetAttachment.axd?attaName=Celum_77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41398"/>
            <a:ext cx="3856477" cy="254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.archiexpo.fr/images_ae/photo-g/62712-670453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r="13016"/>
          <a:stretch/>
        </p:blipFill>
        <p:spPr bwMode="auto">
          <a:xfrm>
            <a:off x="6516216" y="3986212"/>
            <a:ext cx="1198617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 Sommaire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6480" y="2420889"/>
            <a:ext cx="8784976" cy="331236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chemeClr val="bg1">
                    <a:lumMod val="50000"/>
                  </a:schemeClr>
                </a:solidFill>
              </a:rPr>
              <a:t>Stratégie </a:t>
            </a:r>
            <a:r>
              <a:rPr lang="fr-FR" altLang="fr-FR" sz="4000" dirty="0">
                <a:solidFill>
                  <a:schemeClr val="bg1">
                    <a:lumMod val="50000"/>
                  </a:schemeClr>
                </a:solidFill>
              </a:rPr>
              <a:t>de conception de l’enveloppe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chemeClr val="bg1">
                    <a:lumMod val="50000"/>
                  </a:schemeClr>
                </a:solidFill>
              </a:rPr>
              <a:t>Choix des systèmes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rgbClr val="FF0000"/>
                </a:solidFill>
              </a:rPr>
              <a:t>Etude de cas</a:t>
            </a:r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</p:spTree>
    <p:extLst>
      <p:ext uri="{BB962C8B-B14F-4D97-AF65-F5344CB8AC3E}">
        <p14:creationId xmlns:p14="http://schemas.microsoft.com/office/powerpoint/2010/main" val="19899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6549302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800" dirty="0">
                <a:solidFill>
                  <a:schemeClr val="bg1">
                    <a:lumMod val="75000"/>
                  </a:schemeClr>
                </a:solidFill>
              </a:rPr>
              <a:t>L’énergie à l’ICEDD  – sujet, date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05900"/>
              </p:ext>
            </p:extLst>
          </p:nvPr>
        </p:nvGraphicFramePr>
        <p:xfrm>
          <a:off x="179513" y="1391168"/>
          <a:ext cx="896448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488"/>
              </a:tblGrid>
              <a:tr h="486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Hall industriel CAPAUL (atelier de mécanique de précision)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7770018" y="6093296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matriciel</a:t>
            </a:r>
            <a:endParaRPr lang="fr-BE" sz="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522" y="2332425"/>
            <a:ext cx="2520000" cy="167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381809"/>
              </p:ext>
            </p:extLst>
          </p:nvPr>
        </p:nvGraphicFramePr>
        <p:xfrm>
          <a:off x="242835" y="2088791"/>
          <a:ext cx="6192687" cy="477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7"/>
              </a:tblGrid>
              <a:tr h="4668184">
                <a:tc>
                  <a:txBody>
                    <a:bodyPr/>
                    <a:lstStyle/>
                    <a:p>
                      <a:pPr marL="361950" marR="0" indent="-3619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è"/>
                        <a:tabLst/>
                        <a:defRPr/>
                      </a:pPr>
                      <a:r>
                        <a:rPr lang="fr-BE" sz="18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Objectif :</a:t>
                      </a:r>
                      <a:r>
                        <a:rPr lang="fr-BE" sz="1800" b="1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pas ou peu d’impact CO2 </a:t>
                      </a:r>
                    </a:p>
                    <a:p>
                      <a:pPr marL="361950" marR="0" indent="-3619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7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Limitation des besoins de chaud et de froid  optimisation de la performance de l’enveloppe du bâtiment et contrôle des apports internes et solaires (K16)</a:t>
                      </a:r>
                    </a:p>
                    <a:p>
                      <a:pPr marL="361950" marR="0" indent="-3619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7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Limitation des besoins électriques d’éclairage  apport de lumière naturelle (« sheds ») et contrôle de l’éclairage artificiel</a:t>
                      </a:r>
                    </a:p>
                    <a:p>
                      <a:pPr marL="361950" marR="0" indent="-3619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7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Optimisation des débits de ventilation et de climatisation  du hall  récupération de chaleur, apport de chaud et de froid aux bons endroits</a:t>
                      </a:r>
                    </a:p>
                    <a:p>
                      <a:pPr marL="361950" marR="0" indent="-3619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7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Compensation des consommations électriques par de l’énergie renouvelable  panneaux </a:t>
                      </a:r>
                      <a:r>
                        <a:rPr lang="fr-BE" sz="17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photovoltaiques</a:t>
                      </a:r>
                      <a:r>
                        <a:rPr lang="fr-BE" sz="17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« au dos » des « sheds 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522" y="4004856"/>
            <a:ext cx="2520000" cy="196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0" y="69269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BE" b="1" dirty="0" smtClean="0">
                <a:solidFill>
                  <a:schemeClr val="bg1"/>
                </a:solidFill>
              </a:rPr>
              <a:t> Etude de cas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6549302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800" dirty="0">
                <a:solidFill>
                  <a:schemeClr val="bg1">
                    <a:lumMod val="75000"/>
                  </a:schemeClr>
                </a:solidFill>
              </a:rPr>
              <a:t>L’énergie à l’ICEDD  – sujet, date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562683"/>
              </p:ext>
            </p:extLst>
          </p:nvPr>
        </p:nvGraphicFramePr>
        <p:xfrm>
          <a:off x="179511" y="1412776"/>
          <a:ext cx="8964489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489"/>
              </a:tblGrid>
              <a:tr h="3600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ETUDE DE CAS : Hall industriel CAPAUL (atelier de mécanique de précision)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è"/>
                        <a:tabLst/>
                        <a:defRPr/>
                      </a:pPr>
                      <a:r>
                        <a:rPr lang="fr-BE" sz="18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Principe</a:t>
                      </a:r>
                      <a:r>
                        <a:rPr lang="fr-BE" sz="1800" b="1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de ventilation et de climatisation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7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Climatisation du hall par un système tout air </a:t>
                      </a:r>
                      <a:r>
                        <a:rPr lang="fr-BE" sz="17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un seul système de climatisation et de ventilation</a:t>
                      </a:r>
                      <a:endParaRPr lang="fr-BE" sz="17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7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 bouches sont à déplacement d’air </a:t>
                      </a:r>
                      <a:r>
                        <a:rPr lang="fr-BE" sz="17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grande précision de climatisation  et homogénéité des températures demandées</a:t>
                      </a:r>
                      <a:endParaRPr lang="fr-BE" sz="17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7770018" y="6093296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matriciel</a:t>
            </a:r>
            <a:endParaRPr lang="fr-BE" sz="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119880"/>
            <a:ext cx="363410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133622"/>
            <a:ext cx="188336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BE" b="1" dirty="0" smtClean="0">
                <a:solidFill>
                  <a:schemeClr val="bg1"/>
                </a:solidFill>
              </a:rPr>
              <a:t> Etude de cas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b="1" dirty="0" smtClean="0">
                <a:solidFill>
                  <a:schemeClr val="bg1"/>
                </a:solidFill>
              </a:rPr>
              <a:t> Stratégie de conception de l’enveloppe  &gt;  Trias </a:t>
            </a:r>
            <a:r>
              <a:rPr lang="fr-BE" b="1" dirty="0" err="1" smtClean="0">
                <a:solidFill>
                  <a:schemeClr val="bg1"/>
                </a:solidFill>
              </a:rPr>
              <a:t>énergética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7"/>
          <a:stretch/>
        </p:blipFill>
        <p:spPr bwMode="auto">
          <a:xfrm>
            <a:off x="6512848" y="1111978"/>
            <a:ext cx="2631152" cy="312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9" r="10384"/>
          <a:stretch/>
        </p:blipFill>
        <p:spPr>
          <a:xfrm>
            <a:off x="611561" y="4468660"/>
            <a:ext cx="7472848" cy="238934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76144" y="1164754"/>
            <a:ext cx="6336704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Une philosophie :</a:t>
            </a:r>
            <a:endParaRPr lang="fr-FR" sz="2000" b="1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Réduire au maximum les besoins de chaud et de froid en travaillant sur l’enveloppe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Utiliser des énergies renouvelables (SER) pour couvrir le maximum de besoins de chaleur et de refroidissement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Appliquer l’URE sur les systèmes à énergie fossile nécessaire pour les besoins non couverts par les SER</a:t>
            </a:r>
          </a:p>
        </p:txBody>
      </p:sp>
    </p:spTree>
    <p:extLst>
      <p:ext uri="{BB962C8B-B14F-4D97-AF65-F5344CB8AC3E}">
        <p14:creationId xmlns:p14="http://schemas.microsoft.com/office/powerpoint/2010/main" val="12609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6549302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800" dirty="0">
                <a:solidFill>
                  <a:schemeClr val="bg1">
                    <a:lumMod val="75000"/>
                  </a:schemeClr>
                </a:solidFill>
              </a:rPr>
              <a:t>L’énergie à l’ICEDD  – sujet, date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621181"/>
              </p:ext>
            </p:extLst>
          </p:nvPr>
        </p:nvGraphicFramePr>
        <p:xfrm>
          <a:off x="179511" y="1412776"/>
          <a:ext cx="8964489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489"/>
              </a:tblGrid>
              <a:tr h="2880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ETUDE DE CAS : Hall industriel CAPAUL (atelier de mécanique de précision)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è"/>
                        <a:tabLst/>
                        <a:defRPr/>
                      </a:pPr>
                      <a:r>
                        <a:rPr lang="fr-BE" sz="18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Contrôle des débits</a:t>
                      </a:r>
                      <a:endParaRPr lang="fr-BE" sz="1800" b="1" baseline="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7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 fonction du besoin de chaud et de froid, choix entre une climatisation haute ou basse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7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Modulation en débit (boîte VAV) en fonction de la consigne de température des différentes zones du hall </a:t>
                      </a:r>
                      <a:r>
                        <a:rPr lang="fr-BE" sz="17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mais surtout limitation des débits </a:t>
                      </a:r>
                      <a:endParaRPr lang="fr-BE" sz="17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7770018" y="6093296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matriciel</a:t>
            </a:r>
            <a:endParaRPr lang="fr-BE" sz="9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32" y="5012146"/>
            <a:ext cx="22574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4210" y="4935946"/>
            <a:ext cx="22764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7" y="4993096"/>
            <a:ext cx="22764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86879" y="3593786"/>
            <a:ext cx="2317378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BE" dirty="0"/>
              <a:t>En mode chaud </a:t>
            </a:r>
            <a:r>
              <a:rPr lang="fr-BE" dirty="0" smtClean="0">
                <a:sym typeface="Wingdings" panose="05000000000000000000" pitchFamily="2" charset="2"/>
              </a:rPr>
              <a:t> </a:t>
            </a:r>
            <a:r>
              <a:rPr lang="fr-BE" dirty="0" err="1" smtClean="0"/>
              <a:t>déstratification</a:t>
            </a:r>
            <a:r>
              <a:rPr lang="fr-BE" dirty="0" smtClean="0"/>
              <a:t>  </a:t>
            </a:r>
            <a:r>
              <a:rPr lang="fr-BE" dirty="0"/>
              <a:t>des températures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943758" y="3593786"/>
            <a:ext cx="231737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BE" dirty="0"/>
              <a:t>En mode free </a:t>
            </a:r>
            <a:r>
              <a:rPr lang="fr-BE" dirty="0" err="1" smtClean="0"/>
              <a:t>cooling</a:t>
            </a:r>
            <a:r>
              <a:rPr lang="fr-BE" dirty="0" smtClean="0"/>
              <a:t> </a:t>
            </a:r>
            <a:r>
              <a:rPr lang="fr-BE" dirty="0" smtClean="0">
                <a:sym typeface="Wingdings" panose="05000000000000000000" pitchFamily="2" charset="2"/>
              </a:rPr>
              <a:t> optimisation des consommations froid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5315804" y="3597118"/>
            <a:ext cx="231737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BE" dirty="0"/>
              <a:t>En mode </a:t>
            </a:r>
            <a:r>
              <a:rPr lang="fr-BE" dirty="0" smtClean="0"/>
              <a:t>froid actif </a:t>
            </a:r>
            <a:r>
              <a:rPr lang="fr-BE" dirty="0" smtClean="0">
                <a:sym typeface="Wingdings" panose="05000000000000000000" pitchFamily="2" charset="2"/>
              </a:rPr>
              <a:t> maintien du manteau froid au sol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BE" b="1" dirty="0" smtClean="0">
                <a:solidFill>
                  <a:schemeClr val="bg1"/>
                </a:solidFill>
              </a:rPr>
              <a:t> Etude de cas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6549302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800" dirty="0">
                <a:solidFill>
                  <a:schemeClr val="bg1">
                    <a:lumMod val="75000"/>
                  </a:schemeClr>
                </a:solidFill>
              </a:rPr>
              <a:t>L’énergie à l’ICEDD  – sujet, date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770018" y="6093296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matriciel</a:t>
            </a:r>
            <a:endParaRPr lang="fr-BE" sz="9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47279"/>
            <a:ext cx="7772400" cy="1470025"/>
          </a:xfrm>
        </p:spPr>
        <p:txBody>
          <a:bodyPr/>
          <a:lstStyle/>
          <a:p>
            <a:r>
              <a:rPr lang="fr-BE" altLang="fr-FR" sz="4400" dirty="0"/>
              <a:t>Merci de votre attention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96008" y="2783160"/>
            <a:ext cx="712896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BE" altLang="fr-FR" sz="2800" b="1" dirty="0" smtClean="0"/>
              <a:t>Didier DARIMONT</a:t>
            </a:r>
            <a:endParaRPr lang="fr-BE" altLang="fr-FR" sz="2800" b="1" dirty="0"/>
          </a:p>
          <a:p>
            <a:pPr>
              <a:lnSpc>
                <a:spcPct val="80000"/>
              </a:lnSpc>
            </a:pPr>
            <a:endParaRPr lang="fr-BE" altLang="fr-FR" sz="1000" b="1" dirty="0"/>
          </a:p>
          <a:p>
            <a:pPr>
              <a:lnSpc>
                <a:spcPct val="80000"/>
              </a:lnSpc>
            </a:pPr>
            <a:r>
              <a:rPr lang="fr-BE" altLang="fr-FR" sz="2000" dirty="0">
                <a:latin typeface="Arial" charset="0"/>
              </a:rPr>
              <a:t>ICEDD </a:t>
            </a:r>
            <a:r>
              <a:rPr lang="fr-BE" altLang="fr-FR" sz="2000" dirty="0" err="1">
                <a:latin typeface="Arial" charset="0"/>
              </a:rPr>
              <a:t>asbl</a:t>
            </a:r>
            <a:endParaRPr lang="fr-BE" altLang="fr-FR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r-BE" altLang="fr-FR" sz="2000" dirty="0">
                <a:latin typeface="Arial" charset="0"/>
              </a:rPr>
              <a:t>Institut de Conseil et d'Etudes en Développement Durable </a:t>
            </a:r>
            <a:r>
              <a:rPr lang="fr-BE" altLang="fr-FR" sz="2000" dirty="0" err="1">
                <a:latin typeface="Arial" charset="0"/>
              </a:rPr>
              <a:t>asbl</a:t>
            </a:r>
            <a:endParaRPr lang="fr-BE" altLang="fr-FR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r-BE" altLang="fr-FR" sz="2000" dirty="0" err="1">
                <a:latin typeface="Arial" charset="0"/>
              </a:rPr>
              <a:t>Bvd</a:t>
            </a:r>
            <a:r>
              <a:rPr lang="fr-BE" altLang="fr-FR" sz="2000" dirty="0">
                <a:latin typeface="Arial" charset="0"/>
              </a:rPr>
              <a:t> Frère </a:t>
            </a:r>
            <a:r>
              <a:rPr lang="fr-BE" altLang="fr-FR" sz="2000" dirty="0" err="1">
                <a:latin typeface="Arial" charset="0"/>
              </a:rPr>
              <a:t>Orban</a:t>
            </a:r>
            <a:r>
              <a:rPr lang="fr-BE" altLang="fr-FR" sz="2000" dirty="0">
                <a:latin typeface="Arial" charset="0"/>
              </a:rPr>
              <a:t>, 4</a:t>
            </a:r>
          </a:p>
          <a:p>
            <a:pPr>
              <a:lnSpc>
                <a:spcPct val="80000"/>
              </a:lnSpc>
            </a:pPr>
            <a:r>
              <a:rPr lang="fr-BE" altLang="fr-FR" sz="2000" dirty="0">
                <a:latin typeface="Arial" charset="0"/>
              </a:rPr>
              <a:t>B-5000 Namur (Belgique)</a:t>
            </a:r>
          </a:p>
          <a:p>
            <a:pPr>
              <a:lnSpc>
                <a:spcPct val="80000"/>
              </a:lnSpc>
            </a:pPr>
            <a:endParaRPr lang="fr-BE" altLang="fr-FR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r-BE" altLang="fr-FR" sz="2000" dirty="0">
                <a:latin typeface="Arial" charset="0"/>
              </a:rPr>
              <a:t>T: +32 (0)81.250.480</a:t>
            </a:r>
          </a:p>
          <a:p>
            <a:pPr>
              <a:lnSpc>
                <a:spcPct val="80000"/>
              </a:lnSpc>
            </a:pPr>
            <a:r>
              <a:rPr lang="fr-BE" altLang="fr-FR" sz="2000" dirty="0">
                <a:latin typeface="Arial" charset="0"/>
              </a:rPr>
              <a:t>F: +32 (0)81.250.490</a:t>
            </a:r>
          </a:p>
          <a:p>
            <a:pPr>
              <a:lnSpc>
                <a:spcPct val="80000"/>
              </a:lnSpc>
            </a:pPr>
            <a:endParaRPr lang="fr-BE" altLang="fr-FR" sz="1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r-BE" altLang="fr-FR" sz="2000" dirty="0">
                <a:solidFill>
                  <a:srgbClr val="0033CC"/>
                </a:solidFill>
                <a:latin typeface="Arial" charset="0"/>
              </a:rPr>
              <a:t>Courriel : </a:t>
            </a:r>
            <a:r>
              <a:rPr lang="fr-BE" altLang="fr-FR" sz="2000" dirty="0" smtClean="0">
                <a:solidFill>
                  <a:srgbClr val="0033CC"/>
                </a:solidFill>
                <a:latin typeface="Arial" charset="0"/>
              </a:rPr>
              <a:t>dd@icedd.be </a:t>
            </a:r>
            <a:r>
              <a:rPr lang="fr-BE" altLang="fr-FR" sz="2000" dirty="0">
                <a:solidFill>
                  <a:srgbClr val="0033CC"/>
                </a:solidFill>
                <a:latin typeface="Arial" charset="0"/>
              </a:rPr>
              <a:t>- gk@icedd.be</a:t>
            </a:r>
          </a:p>
          <a:p>
            <a:pPr>
              <a:lnSpc>
                <a:spcPct val="80000"/>
              </a:lnSpc>
            </a:pPr>
            <a:r>
              <a:rPr lang="fr-BE" altLang="fr-FR" sz="2000" dirty="0">
                <a:solidFill>
                  <a:srgbClr val="0033CC"/>
                </a:solidFill>
                <a:latin typeface="Arial" charset="0"/>
              </a:rPr>
              <a:t>Web: http://www.icedd.be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8912" y="11542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 smtClean="0">
                <a:solidFill>
                  <a:schemeClr val="bg1"/>
                </a:solidFill>
              </a:rPr>
              <a:t>Energie &gt; 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smtClean="0">
                <a:solidFill>
                  <a:schemeClr val="bg1"/>
                </a:solidFill>
              </a:rPr>
              <a:t> The end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88912" y="11542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 smtClean="0">
                <a:solidFill>
                  <a:schemeClr val="bg1"/>
                </a:solidFill>
              </a:rPr>
              <a:t>Energie &gt; 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41312" y="1916832"/>
            <a:ext cx="8839200" cy="5257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90000"/>
              </a:lnSpc>
              <a:buFontTx/>
              <a:buAutoNum type="arabicPeriod"/>
              <a:tabLst>
                <a:tab pos="185738" algn="l"/>
              </a:tabLst>
            </a:pPr>
            <a:endParaRPr lang="fr-BE" sz="2400" b="1" dirty="0" smtClean="0"/>
          </a:p>
          <a:p>
            <a:pPr marL="609600" indent="-609600" algn="l">
              <a:lnSpc>
                <a:spcPct val="90000"/>
              </a:lnSpc>
              <a:buFontTx/>
              <a:buAutoNum type="arabicPeriod"/>
              <a:tabLst>
                <a:tab pos="185738" algn="l"/>
              </a:tabLst>
            </a:pPr>
            <a:r>
              <a:rPr lang="fr-BE" altLang="fr-FR" sz="2400" dirty="0" smtClean="0"/>
              <a:t>Energie + : </a:t>
            </a:r>
            <a:r>
              <a:rPr lang="fr-BE" altLang="fr-FR" sz="2400" dirty="0" smtClean="0">
                <a:hlinkClick r:id="rId3"/>
              </a:rPr>
              <a:t>http://www.energieplus-lesite.be</a:t>
            </a:r>
            <a:r>
              <a:rPr lang="fr-BE" altLang="fr-FR" sz="2400" dirty="0" smtClean="0"/>
              <a:t> </a:t>
            </a:r>
          </a:p>
          <a:p>
            <a:pPr marL="800100" lvl="2" algn="l">
              <a:lnSpc>
                <a:spcPct val="90000"/>
              </a:lnSpc>
              <a:tabLst>
                <a:tab pos="185738" algn="l"/>
              </a:tabLst>
            </a:pPr>
            <a:r>
              <a:rPr lang="fr-BE" sz="1600" b="1" i="1" dirty="0" smtClean="0"/>
              <a:t>Copyright © UCL</a:t>
            </a:r>
            <a:r>
              <a:rPr lang="fr-BE" sz="1600" i="1" dirty="0" smtClean="0"/>
              <a:t> – Architecture et Climat - Faculté d'architecture, d'ingénierie architecturale, d'urbanisme (LOCI)– Université catholique de Louvain (Belgique)  – all </a:t>
            </a:r>
            <a:r>
              <a:rPr lang="fr-BE" sz="1600" i="1" dirty="0" err="1" smtClean="0"/>
              <a:t>rights</a:t>
            </a:r>
            <a:r>
              <a:rPr lang="fr-BE" sz="1600" i="1" dirty="0" smtClean="0"/>
              <a:t> </a:t>
            </a:r>
            <a:r>
              <a:rPr lang="fr-BE" sz="1600" i="1" dirty="0" err="1" smtClean="0"/>
              <a:t>reserved</a:t>
            </a:r>
            <a:endParaRPr lang="fr-BE" altLang="fr-FR" sz="1600" dirty="0" smtClean="0"/>
          </a:p>
          <a:p>
            <a:pPr marL="609600" indent="-609600" algn="l">
              <a:lnSpc>
                <a:spcPct val="90000"/>
              </a:lnSpc>
              <a:buFontTx/>
              <a:buAutoNum type="arabicPeriod"/>
              <a:tabLst>
                <a:tab pos="185738" algn="l"/>
              </a:tabLst>
            </a:pPr>
            <a:r>
              <a:rPr lang="fr-BE" altLang="fr-FR" sz="2400" dirty="0"/>
              <a:t>Guide de conception des bâtiment en zones d’activités économiques dans le cadre du développement durable</a:t>
            </a:r>
          </a:p>
          <a:p>
            <a:pPr marL="800100" lvl="2" algn="l">
              <a:lnSpc>
                <a:spcPct val="90000"/>
              </a:lnSpc>
              <a:tabLst>
                <a:tab pos="185738" algn="l"/>
              </a:tabLst>
            </a:pPr>
            <a:r>
              <a:rPr lang="fr-BE" sz="1600" b="1" i="1" dirty="0"/>
              <a:t>Copyright © </a:t>
            </a:r>
            <a:r>
              <a:rPr lang="fr-BE" sz="1600" b="1" i="1" dirty="0" smtClean="0"/>
              <a:t>SPI* </a:t>
            </a:r>
            <a:r>
              <a:rPr lang="fr-BE" sz="1600" b="1" i="1" dirty="0"/>
              <a:t>– </a:t>
            </a:r>
            <a:r>
              <a:rPr lang="fr-BE" sz="1600" i="1" dirty="0" smtClean="0"/>
              <a:t>Agence de développement pour la province de Liège</a:t>
            </a:r>
          </a:p>
          <a:p>
            <a:pPr marL="800100" lvl="2" algn="l">
              <a:lnSpc>
                <a:spcPct val="90000"/>
              </a:lnSpc>
              <a:tabLst>
                <a:tab pos="185738" algn="l"/>
              </a:tabLst>
            </a:pPr>
            <a:r>
              <a:rPr lang="fr-BE" altLang="fr-FR" sz="1600" i="1" dirty="0" smtClean="0"/>
              <a:t>Réalisation : </a:t>
            </a:r>
            <a:r>
              <a:rPr lang="fr-BE" altLang="fr-FR" sz="1600" i="1" dirty="0" err="1" smtClean="0"/>
              <a:t>MATRIciel</a:t>
            </a:r>
            <a:r>
              <a:rPr lang="fr-BE" altLang="fr-FR" sz="1600" i="1" dirty="0" smtClean="0"/>
              <a:t> place de l’Université , 25 1348 Louvain-La-Neuve (</a:t>
            </a:r>
            <a:r>
              <a:rPr lang="fr-BE" altLang="fr-FR" sz="1600" i="1" dirty="0" err="1" smtClean="0"/>
              <a:t>Belgium</a:t>
            </a:r>
            <a:r>
              <a:rPr lang="fr-BE" altLang="fr-FR" sz="1600" i="1" dirty="0" smtClean="0"/>
              <a:t>)</a:t>
            </a:r>
            <a:endParaRPr lang="fr-BE" altLang="fr-FR" sz="1600" i="1" dirty="0"/>
          </a:p>
          <a:p>
            <a:pPr marL="609600" indent="-609600" algn="l">
              <a:lnSpc>
                <a:spcPct val="90000"/>
              </a:lnSpc>
              <a:tabLst>
                <a:tab pos="185738" algn="l"/>
              </a:tabLst>
            </a:pPr>
            <a:endParaRPr lang="fr-FR" alt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41312" y="13066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 smtClean="0">
                <a:solidFill>
                  <a:schemeClr val="bg1"/>
                </a:solidFill>
              </a:rPr>
              <a:t>Energie &gt; ventilation des entreprises &gt; Sources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Références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90603"/>
              </p:ext>
            </p:extLst>
          </p:nvPr>
        </p:nvGraphicFramePr>
        <p:xfrm>
          <a:off x="179512" y="1412776"/>
          <a:ext cx="8964488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488"/>
              </a:tblGrid>
              <a:tr h="2664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Influence de la performance de l’enveloppe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Plus l’enveloppe est performante, plus les besoins de chaud diminuent et ceux de froid augmentent si certaines précautions ne sont pas prises (limitations des apports externes et internes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fr-BE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fr-BE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79512" y="6549302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800" dirty="0">
                <a:solidFill>
                  <a:schemeClr val="bg1">
                    <a:lumMod val="75000"/>
                  </a:schemeClr>
                </a:solidFill>
              </a:rPr>
              <a:t>L’énergie à l’ICEDD  – sujet, date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17" y="3429000"/>
            <a:ext cx="4181623" cy="28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3368912"/>
            <a:ext cx="457800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b="1" dirty="0" smtClean="0">
                <a:solidFill>
                  <a:schemeClr val="bg1"/>
                </a:solidFill>
              </a:rPr>
              <a:t> Stratégie de conception de l’enveloppe  &gt;  performance de l’enveloppe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4355976" cy="264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b="1" dirty="0">
                <a:solidFill>
                  <a:schemeClr val="bg1"/>
                </a:solidFill>
              </a:rPr>
              <a:t>S</a:t>
            </a:r>
            <a:r>
              <a:rPr lang="fr-BE" b="1" dirty="0" smtClean="0">
                <a:solidFill>
                  <a:schemeClr val="bg1"/>
                </a:solidFill>
              </a:rPr>
              <a:t>tratégie de  conception de l’enveloppe  &gt; stratégies de refroidissement</a:t>
            </a:r>
            <a:endParaRPr lang="fr-BE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831497"/>
              </p:ext>
            </p:extLst>
          </p:nvPr>
        </p:nvGraphicFramePr>
        <p:xfrm>
          <a:off x="179512" y="1412776"/>
          <a:ext cx="468052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2664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Stratégie</a:t>
                      </a:r>
                      <a:r>
                        <a:rPr lang="fr-BE" sz="2000" b="1" baseline="0" dirty="0" smtClean="0">
                          <a:solidFill>
                            <a:schemeClr val="tx1"/>
                          </a:solidFill>
                        </a:rPr>
                        <a:t> basse énergie et passive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Limiter les gains internes (occupation raisonnée des espaces)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Limiter les gains externes (protections solaires)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Evacuer la surchauffe par l’air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Utiliser l’inertie pour absorber la chaleur pendant la journée et l’évacuer la nuit.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Surchauffe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 solde de la surchauffe peut être traité par des moyens actifs en vue de ramener les risques de surchauffe à une valeur acceptable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467399"/>
              </p:ext>
            </p:extLst>
          </p:nvPr>
        </p:nvGraphicFramePr>
        <p:xfrm>
          <a:off x="179512" y="1412776"/>
          <a:ext cx="856895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2000" b="1" baseline="0" dirty="0" smtClean="0">
                          <a:solidFill>
                            <a:schemeClr val="tx1"/>
                          </a:solidFill>
                        </a:rPr>
                        <a:t>Limiter les gains internes ou trouver un optimum chaud/froid ?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Impact important des gains internes sur les besoins de froid  nécessaire de les limiter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Les gains internes influencent peu les besoins de chauffage</a:t>
                      </a:r>
                      <a:endParaRPr lang="fr-BE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32" y="3140968"/>
            <a:ext cx="6552000" cy="35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b="1" dirty="0" smtClean="0">
                <a:solidFill>
                  <a:schemeClr val="bg1"/>
                </a:solidFill>
              </a:rPr>
              <a:t> Stratégie de conception de l’enveloppe  &gt;  uniquement le froid concerné ?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99623" y="6165304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matriciel</a:t>
            </a:r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16286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17583"/>
              </p:ext>
            </p:extLst>
          </p:nvPr>
        </p:nvGraphicFramePr>
        <p:xfrm>
          <a:off x="179512" y="1412776"/>
          <a:ext cx="8568952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2000" b="1" baseline="0" dirty="0" smtClean="0">
                          <a:solidFill>
                            <a:schemeClr val="tx1"/>
                          </a:solidFill>
                        </a:rPr>
                        <a:t>Le niveau d’isolation est en partie lié aux gains internes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Exemple pour des gains internes de 20 W/m² </a:t>
                      </a: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 optimum possible à un équivalent K20</a:t>
                      </a:r>
                      <a:endParaRPr lang="fr-BE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569944"/>
            <a:ext cx="6552728" cy="401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b="1" dirty="0" smtClean="0">
                <a:solidFill>
                  <a:schemeClr val="bg1"/>
                </a:solidFill>
              </a:rPr>
              <a:t> Stratégie de conception de l’enveloppe  &gt;  uniquement le froid concerné ?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99623" y="6165304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matriciel</a:t>
            </a:r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26639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275799"/>
              </p:ext>
            </p:extLst>
          </p:nvPr>
        </p:nvGraphicFramePr>
        <p:xfrm>
          <a:off x="179512" y="1412776"/>
          <a:ext cx="8568952" cy="1608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2000" b="1" baseline="0" dirty="0" smtClean="0">
                          <a:solidFill>
                            <a:schemeClr val="tx1"/>
                          </a:solidFill>
                        </a:rPr>
                        <a:t>Le niveau d’isolation est en partie lié aux gains internes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Exemple pour des gains internes de 100 W/m² </a:t>
                      </a: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 intérêt </a:t>
                      </a: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d’isoler </a:t>
                      </a: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une salle serveur par exemple ?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fr-BE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6552000" cy="396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b="1" dirty="0" smtClean="0">
                <a:solidFill>
                  <a:schemeClr val="bg1"/>
                </a:solidFill>
              </a:rPr>
              <a:t> Stratégie de conception de l’enveloppe  &gt;  uniquement le froid concerné ?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99623" y="6165304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matriciel</a:t>
            </a:r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25054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b="1" dirty="0">
                <a:solidFill>
                  <a:schemeClr val="bg1"/>
                </a:solidFill>
              </a:rPr>
              <a:t>S</a:t>
            </a:r>
            <a:r>
              <a:rPr lang="fr-BE" b="1" dirty="0" smtClean="0">
                <a:solidFill>
                  <a:schemeClr val="bg1"/>
                </a:solidFill>
              </a:rPr>
              <a:t>tratégie de  conception de l’enveloppe  &gt; influence des gains externes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426883"/>
              </p:ext>
            </p:extLst>
          </p:nvPr>
        </p:nvGraphicFramePr>
        <p:xfrm>
          <a:off x="179512" y="1412776"/>
          <a:ext cx="458128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283"/>
              </a:tblGrid>
              <a:tr h="2664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2000" b="1" dirty="0" smtClean="0">
                          <a:solidFill>
                            <a:schemeClr val="tx1"/>
                          </a:solidFill>
                        </a:rPr>
                        <a:t>Limiter les apports solaires</a:t>
                      </a:r>
                      <a:endParaRPr lang="fr-BE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Les baies zénithales en toiture sont assez délicates (éblouissement, surchauffe, …);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</a:rPr>
                        <a:t>Les sheds donnent de bons résultats  </a:t>
                      </a: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 vitrages orientés nord et versant sud équipé de panneaux photovoltaïques</a:t>
                      </a:r>
                      <a:endParaRPr lang="fr-BE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fr-BE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23025"/>
            <a:ext cx="27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23025"/>
            <a:ext cx="239684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23025"/>
            <a:ext cx="239381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49" y="1340768"/>
            <a:ext cx="433009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0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5070</TotalTime>
  <Words>1798</Words>
  <Application>Microsoft Office PowerPoint</Application>
  <PresentationFormat>Affichage à l'écran (4:3)</PresentationFormat>
  <Paragraphs>284</Paragraphs>
  <Slides>32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  <vt:lpstr>Présentation PowerPoint</vt:lpstr>
    </vt:vector>
  </TitlesOfParts>
  <Company>Icedd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Jean-Jacques Cardenosa</dc:creator>
  <cp:lastModifiedBy>Didier Darimont</cp:lastModifiedBy>
  <cp:revision>255</cp:revision>
  <dcterms:created xsi:type="dcterms:W3CDTF">2013-02-04T07:30:36Z</dcterms:created>
  <dcterms:modified xsi:type="dcterms:W3CDTF">2016-04-12T08:41:11Z</dcterms:modified>
</cp:coreProperties>
</file>